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  <p:sldMasterId id="2147483650" r:id="rId5"/>
    <p:sldMasterId id="2147483652" r:id="rId6"/>
    <p:sldMasterId id="2147483662" r:id="rId7"/>
    <p:sldMasterId id="2147483664" r:id="rId8"/>
    <p:sldMasterId id="2147483666" r:id="rId9"/>
    <p:sldMasterId id="2147483672" r:id="rId10"/>
    <p:sldMasterId id="2147483676" r:id="rId11"/>
  </p:sldMasterIdLst>
  <p:notesMasterIdLst>
    <p:notesMasterId r:id="rId32"/>
  </p:notesMasterIdLst>
  <p:handoutMasterIdLst>
    <p:handoutMasterId r:id="rId33"/>
  </p:handoutMasterIdLst>
  <p:sldIdLst>
    <p:sldId id="256" r:id="rId12"/>
    <p:sldId id="299" r:id="rId13"/>
    <p:sldId id="275" r:id="rId14"/>
    <p:sldId id="279" r:id="rId15"/>
    <p:sldId id="280" r:id="rId16"/>
    <p:sldId id="300" r:id="rId17"/>
    <p:sldId id="281" r:id="rId18"/>
    <p:sldId id="282" r:id="rId19"/>
    <p:sldId id="283" r:id="rId20"/>
    <p:sldId id="284" r:id="rId21"/>
    <p:sldId id="285" r:id="rId22"/>
    <p:sldId id="286" r:id="rId23"/>
    <p:sldId id="297" r:id="rId24"/>
    <p:sldId id="288" r:id="rId25"/>
    <p:sldId id="289" r:id="rId26"/>
    <p:sldId id="291" r:id="rId27"/>
    <p:sldId id="292" r:id="rId28"/>
    <p:sldId id="293" r:id="rId29"/>
    <p:sldId id="298" r:id="rId30"/>
    <p:sldId id="295" r:id="rId31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orient="horz" pos="1038">
          <p15:clr>
            <a:srgbClr val="A4A3A4"/>
          </p15:clr>
        </p15:guide>
        <p15:guide id="3" orient="horz" pos="3685">
          <p15:clr>
            <a:srgbClr val="A4A3A4"/>
          </p15:clr>
        </p15:guide>
        <p15:guide id="4" orient="horz" pos="2797">
          <p15:clr>
            <a:srgbClr val="A4A3A4"/>
          </p15:clr>
        </p15:guide>
        <p15:guide id="5" orient="horz" pos="413">
          <p15:clr>
            <a:srgbClr val="A4A3A4"/>
          </p15:clr>
        </p15:guide>
        <p15:guide id="6" orient="horz" pos="2645">
          <p15:clr>
            <a:srgbClr val="A4A3A4"/>
          </p15:clr>
        </p15:guide>
        <p15:guide id="7" pos="5100">
          <p15:clr>
            <a:srgbClr val="A4A3A4"/>
          </p15:clr>
        </p15:guide>
        <p15:guide id="8" pos="201">
          <p15:clr>
            <a:srgbClr val="A4A3A4"/>
          </p15:clr>
        </p15:guide>
        <p15:guide id="9" pos="3467">
          <p15:clr>
            <a:srgbClr val="A4A3A4"/>
          </p15:clr>
        </p15:guide>
        <p15:guide id="10" pos="58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7B519"/>
    <a:srgbClr val="00CC00"/>
    <a:srgbClr val="646467"/>
    <a:srgbClr val="008000"/>
    <a:srgbClr val="E49B08"/>
    <a:srgbClr val="78BE20"/>
    <a:srgbClr val="52A4DD"/>
    <a:srgbClr val="62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10"/>
    <p:restoredTop sz="96271"/>
  </p:normalViewPr>
  <p:slideViewPr>
    <p:cSldViewPr snapToGrid="0" snapToObjects="1">
      <p:cViewPr>
        <p:scale>
          <a:sx n="86" d="100"/>
          <a:sy n="86" d="100"/>
        </p:scale>
        <p:origin x="105" y="48"/>
      </p:cViewPr>
      <p:guideLst>
        <p:guide orient="horz" pos="2182"/>
        <p:guide orient="horz" pos="1038"/>
        <p:guide orient="horz" pos="3685"/>
        <p:guide orient="horz" pos="2797"/>
        <p:guide orient="horz" pos="413"/>
        <p:guide orient="horz" pos="2645"/>
        <p:guide pos="5100"/>
        <p:guide pos="201"/>
        <p:guide pos="3467"/>
        <p:guide pos="58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1689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475"/>
          </a:xfrm>
          <a:prstGeom prst="rect">
            <a:avLst/>
          </a:prstGeom>
        </p:spPr>
        <p:txBody>
          <a:bodyPr vert="horz" lIns="94887" tIns="47443" rIns="94887" bIns="474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1" cy="493475"/>
          </a:xfrm>
          <a:prstGeom prst="rect">
            <a:avLst/>
          </a:prstGeom>
        </p:spPr>
        <p:txBody>
          <a:bodyPr vert="horz" lIns="94887" tIns="47443" rIns="94887" bIns="47443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18831" cy="493475"/>
          </a:xfrm>
          <a:prstGeom prst="rect">
            <a:avLst/>
          </a:prstGeom>
        </p:spPr>
        <p:txBody>
          <a:bodyPr vert="horz" lIns="94887" tIns="47443" rIns="94887" bIns="474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4301"/>
            <a:ext cx="2918831" cy="493475"/>
          </a:xfrm>
          <a:prstGeom prst="rect">
            <a:avLst/>
          </a:prstGeom>
        </p:spPr>
        <p:txBody>
          <a:bodyPr vert="horz" lIns="94887" tIns="47443" rIns="94887" bIns="47443" rtlCol="0" anchor="b"/>
          <a:lstStyle>
            <a:lvl1pPr algn="r">
              <a:defRPr sz="1300"/>
            </a:lvl1pPr>
          </a:lstStyle>
          <a:p>
            <a:fld id="{47AEE5CD-1D06-E14B-BE58-D2A9D7A03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2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188"/>
          </a:xfrm>
          <a:prstGeom prst="rect">
            <a:avLst/>
          </a:prstGeom>
        </p:spPr>
        <p:txBody>
          <a:bodyPr vert="horz" lIns="94887" tIns="47443" rIns="94887" bIns="474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188"/>
          </a:xfrm>
          <a:prstGeom prst="rect">
            <a:avLst/>
          </a:prstGeom>
        </p:spPr>
        <p:txBody>
          <a:bodyPr vert="horz" lIns="94887" tIns="47443" rIns="94887" bIns="47443" rtlCol="0"/>
          <a:lstStyle>
            <a:lvl1pPr algn="r">
              <a:defRPr sz="1300"/>
            </a:lvl1pPr>
          </a:lstStyle>
          <a:p>
            <a:r>
              <a:rPr lang="en-US" smtClean="0"/>
              <a:t>2/18/2016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7" tIns="47443" rIns="94887" bIns="474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4887" tIns="47443" rIns="94887" bIns="47443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4887" tIns="47443" rIns="94887" bIns="474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1" cy="495187"/>
          </a:xfrm>
          <a:prstGeom prst="rect">
            <a:avLst/>
          </a:prstGeom>
        </p:spPr>
        <p:txBody>
          <a:bodyPr vert="horz" lIns="94887" tIns="47443" rIns="94887" bIns="47443" rtlCol="0" anchor="b"/>
          <a:lstStyle>
            <a:lvl1pPr algn="r">
              <a:defRPr sz="1300"/>
            </a:lvl1pPr>
          </a:lstStyle>
          <a:p>
            <a:fld id="{58D70249-6F22-2C4C-8347-D666A3FC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14764" y="9375778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50" tIns="49176" rIns="98350" bIns="49176" anchor="b"/>
          <a:lstStyle/>
          <a:p>
            <a:pPr algn="r" defTabSz="981807"/>
            <a:fld id="{B156030D-8652-4C3B-B8C5-6ED5B4F6440B}" type="slidenum">
              <a:rPr lang="ja-JP" altLang="en-US" sz="1400"/>
              <a:pPr algn="r" defTabSz="981807"/>
              <a:t>2</a:t>
            </a:fld>
            <a:endParaRPr lang="en-US" altLang="ja-JP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1233488"/>
            <a:ext cx="5922963" cy="3332162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689477"/>
            <a:ext cx="4933950" cy="4440237"/>
          </a:xfrm>
          <a:noFill/>
          <a:ln/>
        </p:spPr>
        <p:txBody>
          <a:bodyPr lIns="98350" tIns="49176" rIns="98350" bIns="49176"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14764" y="9375778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50" tIns="49176" rIns="98350" bIns="49176" anchor="b"/>
          <a:lstStyle/>
          <a:p>
            <a:pPr algn="r" defTabSz="981807"/>
            <a:fld id="{B156030D-8652-4C3B-B8C5-6ED5B4F6440B}" type="slidenum">
              <a:rPr lang="ja-JP" altLang="en-US" sz="1400"/>
              <a:pPr algn="r" defTabSz="981807"/>
              <a:t>18</a:t>
            </a:fld>
            <a:endParaRPr lang="en-US" altLang="ja-JP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1233488"/>
            <a:ext cx="5922963" cy="3332162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689477"/>
            <a:ext cx="4933950" cy="4440237"/>
          </a:xfrm>
          <a:noFill/>
          <a:ln/>
        </p:spPr>
        <p:txBody>
          <a:bodyPr lIns="98350" tIns="49176" rIns="98350" bIns="49176"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14764" y="9375778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50" tIns="49176" rIns="98350" bIns="49176" anchor="b"/>
          <a:lstStyle/>
          <a:p>
            <a:pPr algn="r" defTabSz="981807"/>
            <a:fld id="{B156030D-8652-4C3B-B8C5-6ED5B4F6440B}" type="slidenum">
              <a:rPr lang="ja-JP" altLang="en-US" sz="1400"/>
              <a:pPr algn="r" defTabSz="981807"/>
              <a:t>19</a:t>
            </a:fld>
            <a:endParaRPr lang="en-US" altLang="ja-JP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1233488"/>
            <a:ext cx="5922963" cy="3332162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689477"/>
            <a:ext cx="4933950" cy="4440237"/>
          </a:xfrm>
          <a:noFill/>
          <a:ln/>
        </p:spPr>
        <p:txBody>
          <a:bodyPr lIns="98350" tIns="49176" rIns="98350" bIns="49176"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14764" y="9375778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50" tIns="49176" rIns="98350" bIns="49176" anchor="b"/>
          <a:lstStyle/>
          <a:p>
            <a:pPr algn="r" defTabSz="981807"/>
            <a:fld id="{B156030D-8652-4C3B-B8C5-6ED5B4F6440B}" type="slidenum">
              <a:rPr lang="ja-JP" altLang="en-US" sz="1400"/>
              <a:pPr algn="r" defTabSz="981807"/>
              <a:t>20</a:t>
            </a:fld>
            <a:endParaRPr lang="en-US" altLang="ja-JP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1233488"/>
            <a:ext cx="5922963" cy="3332162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689477"/>
            <a:ext cx="4933950" cy="4440237"/>
          </a:xfrm>
          <a:noFill/>
          <a:ln/>
        </p:spPr>
        <p:txBody>
          <a:bodyPr lIns="98350" tIns="49176" rIns="98350" bIns="49176"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618289" y="1976438"/>
            <a:ext cx="5151437" cy="2582862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6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618163" y="4691063"/>
            <a:ext cx="5151437" cy="44575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600" b="1">
                <a:solidFill>
                  <a:srgbClr val="52A4D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618289" y="5136820"/>
            <a:ext cx="5151437" cy="44575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64646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Title, Absolute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06506" y="1785938"/>
            <a:ext cx="9606485" cy="3496762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2050" b="1" baseline="0">
                <a:solidFill>
                  <a:srgbClr val="67B5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110571" y="3613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93316" y="552200"/>
            <a:ext cx="9403841" cy="466914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5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“Click to add quote”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274718" y="5221345"/>
            <a:ext cx="2722439" cy="613554"/>
          </a:xfrm>
          <a:prstGeom prst="rect">
            <a:avLst/>
          </a:prstGeom>
        </p:spPr>
        <p:txBody>
          <a:bodyPr vert="horz"/>
          <a:lstStyle>
            <a:lvl1pPr marL="182563" indent="-182563" algn="r">
              <a:buClr>
                <a:srgbClr val="62BB46"/>
              </a:buClr>
              <a:buSzPct val="100000"/>
              <a:buFont typeface="Lucida Grande"/>
              <a:buChar char="/"/>
              <a:defRPr sz="2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106506" y="1785938"/>
            <a:ext cx="9606485" cy="3496762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2050" b="1" baseline="0">
                <a:solidFill>
                  <a:srgbClr val="67B5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  <a:p>
            <a:pPr lvl="0"/>
            <a:r>
              <a:rPr lang="en-US" dirty="0" smtClean="0"/>
              <a:t>Big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913368" y="2877127"/>
            <a:ext cx="856583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 baseline="0"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85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8854" y="6420009"/>
            <a:ext cx="450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1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5843"/>
            <a:ext cx="10515600" cy="4786472"/>
          </a:xfrm>
          <a:prstGeom prst="rect">
            <a:avLst/>
          </a:prstGeom>
        </p:spPr>
        <p:txBody>
          <a:bodyPr/>
          <a:lstStyle>
            <a:lvl1pPr>
              <a:buClr>
                <a:srgbClr val="646467"/>
              </a:buClr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  <a:lvl6pPr>
              <a:defRPr/>
            </a:lvl6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  <a:p>
            <a:pPr lvl="4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899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00059" y="9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Object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8854" y="6420009"/>
            <a:ext cx="450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3283155" cy="39701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69558" y="4338425"/>
            <a:ext cx="3463266" cy="5508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Graph Caption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06922" y="4338425"/>
            <a:ext cx="3463266" cy="5508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Graph Caption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284822" y="919787"/>
            <a:ext cx="3448002" cy="3367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5"/>
          </p:nvPr>
        </p:nvSpPr>
        <p:spPr>
          <a:xfrm>
            <a:off x="7893418" y="919787"/>
            <a:ext cx="3448002" cy="3367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4561348" cy="4068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38788" y="919163"/>
            <a:ext cx="5815012" cy="40687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5458" y="-90488"/>
            <a:ext cx="12405883" cy="709440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440045" y="990307"/>
            <a:ext cx="6093106" cy="48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6088" indent="-446088">
              <a:buClr>
                <a:srgbClr val="646467"/>
              </a:buClr>
              <a:buFont typeface="+mj-lt"/>
              <a:buAutoNum type="arabicPeriod"/>
              <a:defRPr sz="3000" b="1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542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477000"/>
            <a:ext cx="29464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9F134FF-2AB7-5045-847D-9471C416B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618289" y="1976438"/>
            <a:ext cx="5151437" cy="2582862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6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618163" y="4691063"/>
            <a:ext cx="5151437" cy="44575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600" b="1">
                <a:solidFill>
                  <a:srgbClr val="52A4D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618289" y="5136820"/>
            <a:ext cx="5151437" cy="44575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64646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Title, Absolute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5843"/>
            <a:ext cx="10515600" cy="4786472"/>
          </a:xfrm>
          <a:prstGeom prst="rect">
            <a:avLst/>
          </a:prstGeom>
        </p:spPr>
        <p:txBody>
          <a:bodyPr/>
          <a:lstStyle>
            <a:lvl1pPr>
              <a:buClr>
                <a:srgbClr val="646467"/>
              </a:buClr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  <a:lvl6pPr>
              <a:defRPr/>
            </a:lvl6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  <a:p>
            <a:pPr lvl="4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00059" y="9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Object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8854" y="6420009"/>
            <a:ext cx="450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3283155" cy="39701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69558" y="4338425"/>
            <a:ext cx="3463266" cy="5508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Graph Caption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06922" y="4338425"/>
            <a:ext cx="3463266" cy="5508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Graph Caption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284822" y="919787"/>
            <a:ext cx="3448002" cy="3367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5"/>
          </p:nvPr>
        </p:nvSpPr>
        <p:spPr>
          <a:xfrm>
            <a:off x="7893418" y="919787"/>
            <a:ext cx="3448002" cy="3367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4561348" cy="4068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38788" y="919163"/>
            <a:ext cx="5815012" cy="40687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5458" y="-90488"/>
            <a:ext cx="12405883" cy="709440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724916" y="2877127"/>
            <a:ext cx="856583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 baseline="0"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1245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/>
          <p:cNvSpPr/>
          <p:nvPr/>
        </p:nvSpPr>
        <p:spPr>
          <a:xfrm>
            <a:off x="0" y="-27"/>
            <a:ext cx="5440045" cy="6851650"/>
          </a:xfrm>
          <a:custGeom>
            <a:avLst/>
            <a:gdLst/>
            <a:ahLst/>
            <a:cxnLst/>
            <a:rect l="l" t="t" r="r" b="b"/>
            <a:pathLst>
              <a:path w="5440045" h="6851650">
                <a:moveTo>
                  <a:pt x="5439448" y="0"/>
                </a:moveTo>
                <a:lnTo>
                  <a:pt x="0" y="0"/>
                </a:lnTo>
                <a:lnTo>
                  <a:pt x="0" y="6851644"/>
                </a:lnTo>
                <a:lnTo>
                  <a:pt x="2244854" y="6851644"/>
                </a:lnTo>
                <a:lnTo>
                  <a:pt x="5439448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1" y="1608765"/>
            <a:ext cx="3531581" cy="454085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0" y="468"/>
            <a:ext cx="1266190" cy="2736850"/>
          </a:xfrm>
          <a:custGeom>
            <a:avLst/>
            <a:gdLst/>
            <a:ahLst/>
            <a:cxnLst/>
            <a:rect l="l" t="t" r="r" b="b"/>
            <a:pathLst>
              <a:path w="1266190" h="2736850">
                <a:moveTo>
                  <a:pt x="1265986" y="0"/>
                </a:moveTo>
                <a:lnTo>
                  <a:pt x="0" y="0"/>
                </a:lnTo>
                <a:lnTo>
                  <a:pt x="0" y="2736303"/>
                </a:lnTo>
                <a:lnTo>
                  <a:pt x="368" y="2736303"/>
                </a:lnTo>
                <a:lnTo>
                  <a:pt x="1265986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8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0" y="0"/>
            <a:ext cx="5440045" cy="6858005"/>
          </a:xfrm>
          <a:custGeom>
            <a:avLst/>
            <a:gdLst/>
            <a:ahLst/>
            <a:cxnLst/>
            <a:rect l="l" t="t" r="r" b="b"/>
            <a:pathLst>
              <a:path w="5440045" h="6851650">
                <a:moveTo>
                  <a:pt x="5439448" y="0"/>
                </a:moveTo>
                <a:lnTo>
                  <a:pt x="0" y="0"/>
                </a:lnTo>
                <a:lnTo>
                  <a:pt x="0" y="6851644"/>
                </a:lnTo>
                <a:lnTo>
                  <a:pt x="2265733" y="6851644"/>
                </a:lnTo>
                <a:lnTo>
                  <a:pt x="5439448" y="0"/>
                </a:ln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© 2015 Absolute Software Corporation. Al</a:t>
            </a:r>
            <a:endParaRPr dirty="0"/>
          </a:p>
        </p:txBody>
      </p:sp>
      <p:sp>
        <p:nvSpPr>
          <p:cNvPr id="14" name="object 5"/>
          <p:cNvSpPr/>
          <p:nvPr/>
        </p:nvSpPr>
        <p:spPr>
          <a:xfrm>
            <a:off x="0" y="468"/>
            <a:ext cx="1266190" cy="2736850"/>
          </a:xfrm>
          <a:custGeom>
            <a:avLst/>
            <a:gdLst/>
            <a:ahLst/>
            <a:cxnLst/>
            <a:rect l="l" t="t" r="r" b="b"/>
            <a:pathLst>
              <a:path w="1266190" h="2736850">
                <a:moveTo>
                  <a:pt x="1265986" y="0"/>
                </a:moveTo>
                <a:lnTo>
                  <a:pt x="0" y="0"/>
                </a:lnTo>
                <a:lnTo>
                  <a:pt x="0" y="2736303"/>
                </a:lnTo>
                <a:lnTo>
                  <a:pt x="368" y="2736303"/>
                </a:lnTo>
                <a:lnTo>
                  <a:pt x="1265986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 txBox="1"/>
          <p:nvPr/>
        </p:nvSpPr>
        <p:spPr>
          <a:xfrm>
            <a:off x="1081024" y="1293217"/>
            <a:ext cx="281940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6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11448"/>
            <a:ext cx="1647513" cy="21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</a:r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reserved.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absolutesoftware-REV-COL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06158"/>
            <a:ext cx="1647513" cy="2224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0" y="6410902"/>
            <a:ext cx="1647513" cy="211834"/>
          </a:xfrm>
          <a:prstGeom prst="rect">
            <a:avLst/>
          </a:prstGeom>
        </p:spPr>
      </p:pic>
      <p:sp>
        <p:nvSpPr>
          <p:cNvPr id="10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reserved.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</a:r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60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467"/>
            <a:ext cx="12201895" cy="6857557"/>
          </a:xfrm>
          <a:custGeom>
            <a:avLst/>
            <a:gdLst/>
            <a:ahLst/>
            <a:cxnLst/>
            <a:rect l="l" t="t" r="r" b="b"/>
            <a:pathLst>
              <a:path w="12189460" h="6851650">
                <a:moveTo>
                  <a:pt x="12188952" y="0"/>
                </a:moveTo>
                <a:lnTo>
                  <a:pt x="0" y="0"/>
                </a:lnTo>
                <a:lnTo>
                  <a:pt x="0" y="6851644"/>
                </a:lnTo>
                <a:lnTo>
                  <a:pt x="11612933" y="6851644"/>
                </a:lnTo>
                <a:lnTo>
                  <a:pt x="12188952" y="5608091"/>
                </a:lnTo>
                <a:lnTo>
                  <a:pt x="12188952" y="0"/>
                </a:lnTo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8" name="object 16"/>
          <p:cNvSpPr/>
          <p:nvPr/>
        </p:nvSpPr>
        <p:spPr>
          <a:xfrm>
            <a:off x="-1926" y="-9584"/>
            <a:ext cx="3214677" cy="6880373"/>
          </a:xfrm>
          <a:custGeom>
            <a:avLst/>
            <a:gdLst/>
            <a:ahLst/>
            <a:cxnLst/>
            <a:rect l="l" t="t" r="r" b="b"/>
            <a:pathLst>
              <a:path w="3168650" h="6858000">
                <a:moveTo>
                  <a:pt x="0" y="0"/>
                </a:moveTo>
                <a:lnTo>
                  <a:pt x="0" y="6858000"/>
                </a:lnTo>
                <a:lnTo>
                  <a:pt x="3168396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object 15"/>
          <p:cNvSpPr/>
          <p:nvPr/>
        </p:nvSpPr>
        <p:spPr>
          <a:xfrm>
            <a:off x="10778446" y="-9584"/>
            <a:ext cx="1425575" cy="3081655"/>
          </a:xfrm>
          <a:custGeom>
            <a:avLst/>
            <a:gdLst/>
            <a:ahLst/>
            <a:cxnLst/>
            <a:rect l="l" t="t" r="r" b="b"/>
            <a:pathLst>
              <a:path w="1425575" h="3081655">
                <a:moveTo>
                  <a:pt x="1425181" y="0"/>
                </a:moveTo>
                <a:lnTo>
                  <a:pt x="0" y="0"/>
                </a:lnTo>
                <a:lnTo>
                  <a:pt x="1420634" y="3081528"/>
                </a:lnTo>
                <a:lnTo>
                  <a:pt x="1425181" y="3076956"/>
                </a:lnTo>
                <a:lnTo>
                  <a:pt x="1425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reserved.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</a:r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9" y="6411448"/>
            <a:ext cx="1647508" cy="2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0" y="467"/>
            <a:ext cx="12201895" cy="6857557"/>
          </a:xfrm>
          <a:custGeom>
            <a:avLst/>
            <a:gdLst/>
            <a:ahLst/>
            <a:cxnLst/>
            <a:rect l="l" t="t" r="r" b="b"/>
            <a:pathLst>
              <a:path w="12189460" h="6851650">
                <a:moveTo>
                  <a:pt x="12188952" y="0"/>
                </a:moveTo>
                <a:lnTo>
                  <a:pt x="0" y="0"/>
                </a:lnTo>
                <a:lnTo>
                  <a:pt x="0" y="6851644"/>
                </a:lnTo>
                <a:lnTo>
                  <a:pt x="11612933" y="6851644"/>
                </a:lnTo>
                <a:lnTo>
                  <a:pt x="12188952" y="5608091"/>
                </a:lnTo>
                <a:lnTo>
                  <a:pt x="12188952" y="0"/>
                </a:lnTo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11448"/>
            <a:ext cx="1647513" cy="2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0" y="467"/>
            <a:ext cx="12201895" cy="6857557"/>
          </a:xfrm>
          <a:custGeom>
            <a:avLst/>
            <a:gdLst/>
            <a:ahLst/>
            <a:cxnLst/>
            <a:rect l="l" t="t" r="r" b="b"/>
            <a:pathLst>
              <a:path w="12189460" h="6851650">
                <a:moveTo>
                  <a:pt x="12188952" y="0"/>
                </a:moveTo>
                <a:lnTo>
                  <a:pt x="0" y="0"/>
                </a:lnTo>
                <a:lnTo>
                  <a:pt x="0" y="6851644"/>
                </a:lnTo>
                <a:lnTo>
                  <a:pt x="11612933" y="6851644"/>
                </a:lnTo>
                <a:lnTo>
                  <a:pt x="12188952" y="5608091"/>
                </a:lnTo>
                <a:lnTo>
                  <a:pt x="12188952" y="0"/>
                </a:lnTo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0" y="468"/>
            <a:ext cx="1266190" cy="2736850"/>
          </a:xfrm>
          <a:custGeom>
            <a:avLst/>
            <a:gdLst/>
            <a:ahLst/>
            <a:cxnLst/>
            <a:rect l="l" t="t" r="r" b="b"/>
            <a:pathLst>
              <a:path w="1266190" h="2736850">
                <a:moveTo>
                  <a:pt x="1265986" y="0"/>
                </a:moveTo>
                <a:lnTo>
                  <a:pt x="0" y="0"/>
                </a:lnTo>
                <a:lnTo>
                  <a:pt x="0" y="2736303"/>
                </a:lnTo>
                <a:lnTo>
                  <a:pt x="368" y="2736303"/>
                </a:lnTo>
                <a:lnTo>
                  <a:pt x="1265986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11448"/>
            <a:ext cx="1647513" cy="2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/>
          <p:cNvSpPr/>
          <p:nvPr/>
        </p:nvSpPr>
        <p:spPr>
          <a:xfrm>
            <a:off x="0" y="-1429"/>
            <a:ext cx="12192000" cy="685942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=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1614770" y="5616600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 descr="logo-absolutesoftware-REV-C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06158"/>
            <a:ext cx="1647513" cy="222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1772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lang="en-US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91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absolutesoftware-REV-COLO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06158"/>
            <a:ext cx="1647513" cy="2224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0" y="6410902"/>
            <a:ext cx="1647513" cy="211834"/>
          </a:xfrm>
          <a:prstGeom prst="rect">
            <a:avLst/>
          </a:prstGeom>
        </p:spPr>
      </p:pic>
      <p:sp>
        <p:nvSpPr>
          <p:cNvPr id="10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reserved.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14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4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wmf"/><Relationship Id="rId5" Type="http://schemas.openxmlformats.org/officeDocument/2006/relationships/image" Target="../media/image9.wm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image" Target="../media/image26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w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45280" y="1861445"/>
            <a:ext cx="7823201" cy="2582862"/>
          </a:xfrm>
        </p:spPr>
        <p:txBody>
          <a:bodyPr/>
          <a:lstStyle/>
          <a:p>
            <a:r>
              <a:rPr lang="ja-JP" altLang="en-US" sz="4400" dirty="0" smtClean="0">
                <a:solidFill>
                  <a:schemeClr val="bg1"/>
                </a:solidFill>
              </a:rPr>
              <a:t>モバイルデバイスに対する</a:t>
            </a:r>
            <a:endParaRPr lang="en-US" altLang="ja-JP" sz="4400" dirty="0" smtClean="0">
              <a:solidFill>
                <a:schemeClr val="bg1"/>
              </a:solidFill>
            </a:endParaRPr>
          </a:p>
          <a:p>
            <a:endParaRPr lang="en-US" altLang="ja-JP" sz="4400" dirty="0">
              <a:solidFill>
                <a:schemeClr val="bg1"/>
              </a:solidFill>
            </a:endParaRPr>
          </a:p>
          <a:p>
            <a:r>
              <a:rPr lang="ja-JP" altLang="en-US" sz="4400" dirty="0" smtClean="0">
                <a:solidFill>
                  <a:schemeClr val="bg1"/>
                </a:solidFill>
              </a:rPr>
              <a:t>盗難対策ソリューション</a:t>
            </a:r>
            <a:endParaRPr lang="en-US" altLang="ja-JP" sz="4400" dirty="0" smtClean="0">
              <a:solidFill>
                <a:schemeClr val="bg1"/>
              </a:solidFill>
            </a:endParaRPr>
          </a:p>
          <a:p>
            <a:endParaRPr lang="en-US" altLang="ja-JP" sz="4800" dirty="0">
              <a:solidFill>
                <a:schemeClr val="tx1"/>
              </a:solidFill>
            </a:endParaRPr>
          </a:p>
          <a:p>
            <a:r>
              <a:rPr lang="en-US" altLang="ja-JP" sz="4800" dirty="0" smtClean="0">
                <a:solidFill>
                  <a:srgbClr val="FF00FF"/>
                </a:solidFill>
              </a:rPr>
              <a:t>Data &amp; Device Security</a:t>
            </a:r>
            <a:endParaRPr lang="ja-JP" altLang="en-US" sz="4800" dirty="0">
              <a:solidFill>
                <a:srgbClr val="FF00FF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31361" y="4952931"/>
            <a:ext cx="7193154" cy="1626883"/>
          </a:xfrm>
        </p:spPr>
        <p:txBody>
          <a:bodyPr/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Absolute Software Corporation</a:t>
            </a:r>
          </a:p>
        </p:txBody>
      </p:sp>
    </p:spTree>
    <p:extLst>
      <p:ext uri="{BB962C8B-B14F-4D97-AF65-F5344CB8AC3E}">
        <p14:creationId xmlns:p14="http://schemas.microsoft.com/office/powerpoint/2010/main" val="29887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609600" y="2286000"/>
            <a:ext cx="1117600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pPr eaLnBrk="1" hangingPunct="1"/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遠隔ロック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4834" y="220662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901" y="3198814"/>
            <a:ext cx="1572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524000" y="2514600"/>
            <a:ext cx="877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43068" y="2444750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盗難ＰＣ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9589" y="3200401"/>
            <a:ext cx="124969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4470401" y="3048000"/>
            <a:ext cx="3105151" cy="158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4470401" y="3552826"/>
            <a:ext cx="3105151" cy="28575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テキスト ボックス 15"/>
          <p:cNvSpPr txBox="1">
            <a:spLocks noChangeArrowheads="1"/>
          </p:cNvSpPr>
          <p:nvPr/>
        </p:nvSpPr>
        <p:spPr bwMode="auto">
          <a:xfrm>
            <a:off x="4775201" y="2286001"/>
            <a:ext cx="14766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8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 ロック命令</a:t>
            </a:r>
            <a:endParaRPr kumimoji="1" lang="en-US" altLang="ja-JP" sz="18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18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8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228" name="テキスト ボックス 16"/>
          <p:cNvSpPr txBox="1">
            <a:spLocks noChangeArrowheads="1"/>
          </p:cNvSpPr>
          <p:nvPr/>
        </p:nvSpPr>
        <p:spPr bwMode="auto">
          <a:xfrm>
            <a:off x="4700425" y="3931720"/>
            <a:ext cx="2791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800" b="1" dirty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 ロック状況のアップロード</a:t>
            </a:r>
            <a:endParaRPr kumimoji="1" lang="en-US" altLang="ja-JP" sz="18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18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8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星 12 21"/>
          <p:cNvSpPr/>
          <p:nvPr/>
        </p:nvSpPr>
        <p:spPr bwMode="auto">
          <a:xfrm>
            <a:off x="9753600" y="4038600"/>
            <a:ext cx="1625600" cy="838200"/>
          </a:xfrm>
          <a:prstGeom prst="star12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9230" name="テキスト ボックス 22"/>
          <p:cNvSpPr txBox="1">
            <a:spLocks noChangeArrowheads="1"/>
          </p:cNvSpPr>
          <p:nvPr/>
        </p:nvSpPr>
        <p:spPr bwMode="auto">
          <a:xfrm>
            <a:off x="9855200" y="4267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8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 ロック</a:t>
            </a:r>
            <a:endParaRPr kumimoji="1" lang="en-US" altLang="ja-JP" sz="18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231" name="テキスト ボックス 23"/>
          <p:cNvSpPr txBox="1">
            <a:spLocks noChangeArrowheads="1"/>
          </p:cNvSpPr>
          <p:nvPr/>
        </p:nvSpPr>
        <p:spPr bwMode="auto">
          <a:xfrm>
            <a:off x="367981" y="4728949"/>
            <a:ext cx="79015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endParaRPr kumimoji="1" lang="en-US" altLang="ja-JP" b="1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b="1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・任意のメッセージを表示することができます。</a:t>
            </a:r>
            <a:endParaRPr kumimoji="1" lang="en-US" altLang="ja-JP" b="1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メッセージ出力：例）</a:t>
            </a:r>
            <a:r>
              <a:rPr kumimoji="1" lang="en-US" altLang="ja-JP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”</a:t>
            </a:r>
            <a:r>
              <a:rPr kumimoji="1" lang="ja-JP" altLang="en-US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このデバイスは、盗難届がでているため、</a:t>
            </a:r>
            <a:endParaRPr kumimoji="1" lang="en-US" altLang="ja-JP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　　　　　　　　　　　　　　　　　速やかに警察に届けてください“</a:t>
            </a: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b="1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・一定期間、ネット接続がなかった際、デバイス側でロックすることも可能です。</a:t>
            </a:r>
            <a:endParaRPr kumimoji="1" lang="en-US" altLang="ja-JP" b="1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232" name="テキスト ボックス 17"/>
          <p:cNvSpPr txBox="1">
            <a:spLocks noChangeArrowheads="1"/>
          </p:cNvSpPr>
          <p:nvPr/>
        </p:nvSpPr>
        <p:spPr bwMode="auto">
          <a:xfrm>
            <a:off x="242710" y="1245665"/>
            <a:ext cx="10541668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盗難・紛失時にデバイスをロックし、第三者による悪用を防止します。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デバイス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ロック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421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802720" y="1509276"/>
            <a:ext cx="11074400" cy="2753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87955" y="1882631"/>
            <a:ext cx="183052" cy="460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6721" y="2190605"/>
            <a:ext cx="11948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回収チーム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45121" y="2190605"/>
            <a:ext cx="10979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盗難ＰＣ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94" y="2625462"/>
            <a:ext cx="1208449" cy="9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テキスト ボックス 17"/>
          <p:cNvSpPr txBox="1">
            <a:spLocks noChangeArrowheads="1"/>
          </p:cNvSpPr>
          <p:nvPr/>
        </p:nvSpPr>
        <p:spPr bwMode="auto">
          <a:xfrm>
            <a:off x="304800" y="1174600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盗難・紛失時に遭ったデバイスを、警察と連携しながら取り戻します。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93920" y="4516117"/>
            <a:ext cx="645276" cy="18039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9580" y="5426847"/>
            <a:ext cx="1837851" cy="664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9" name="直線矢印コネクタ 18"/>
          <p:cNvCxnSpPr/>
          <p:nvPr/>
        </p:nvCxnSpPr>
        <p:spPr>
          <a:xfrm>
            <a:off x="5069920" y="3424456"/>
            <a:ext cx="1828800" cy="914400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711521" y="4857605"/>
            <a:ext cx="6404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警察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4663520" y="3729256"/>
            <a:ext cx="1930400" cy="99060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テキスト ボックス 15"/>
          <p:cNvSpPr txBox="1">
            <a:spLocks noChangeArrowheads="1"/>
          </p:cNvSpPr>
          <p:nvPr/>
        </p:nvSpPr>
        <p:spPr bwMode="auto">
          <a:xfrm>
            <a:off x="4866720" y="4484279"/>
            <a:ext cx="853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6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連携</a:t>
            </a:r>
            <a:endParaRPr kumimoji="1" lang="en-US" altLang="ja-JP" sz="16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279" name="テキスト ボックス 15"/>
          <p:cNvSpPr txBox="1">
            <a:spLocks noChangeArrowheads="1"/>
          </p:cNvSpPr>
          <p:nvPr/>
        </p:nvSpPr>
        <p:spPr bwMode="auto">
          <a:xfrm>
            <a:off x="6898720" y="3646079"/>
            <a:ext cx="853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6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取戻</a:t>
            </a:r>
            <a:endParaRPr kumimoji="1" lang="en-US" altLang="ja-JP" sz="16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2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3085" y="1972961"/>
            <a:ext cx="1611267" cy="15626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640" y="2628638"/>
            <a:ext cx="992356" cy="1329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4" name="直線矢印コネクタ 33"/>
          <p:cNvCxnSpPr/>
          <p:nvPr/>
        </p:nvCxnSpPr>
        <p:spPr>
          <a:xfrm flipV="1">
            <a:off x="7609920" y="3576856"/>
            <a:ext cx="1727200" cy="838200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97920" y="2190605"/>
            <a:ext cx="11997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お客様</a:t>
            </a:r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1717120" y="3271463"/>
            <a:ext cx="1107440" cy="594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テキスト ボックス 15"/>
          <p:cNvSpPr txBox="1">
            <a:spLocks noChangeArrowheads="1"/>
          </p:cNvSpPr>
          <p:nvPr/>
        </p:nvSpPr>
        <p:spPr bwMode="auto">
          <a:xfrm>
            <a:off x="1920320" y="3417479"/>
            <a:ext cx="853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6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返却</a:t>
            </a:r>
            <a:endParaRPr kumimoji="1" lang="en-US" altLang="ja-JP" sz="16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286" name="Picture 7" descr="泥棒のイラスト : 泥棒のイラスト素材画像集 - NAVER まと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1492" y="3409382"/>
            <a:ext cx="1309154" cy="123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900" y="3768462"/>
            <a:ext cx="1247243" cy="9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テキスト ボックス 23"/>
          <p:cNvSpPr txBox="1">
            <a:spLocks noChangeArrowheads="1"/>
          </p:cNvSpPr>
          <p:nvPr/>
        </p:nvSpPr>
        <p:spPr bwMode="auto">
          <a:xfrm>
            <a:off x="1005920" y="5170469"/>
            <a:ext cx="386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盗難に遭った</a:t>
            </a:r>
            <a:r>
              <a:rPr kumimoji="1" lang="en-US" altLang="ja-JP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のうち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４台に３台が戻ってきています。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回収サービス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93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62560" y="1661139"/>
            <a:ext cx="11094720" cy="45161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7794" y="2102191"/>
            <a:ext cx="183388" cy="754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160" y="2995262"/>
            <a:ext cx="1581593" cy="12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テキスト ボックス 17"/>
          <p:cNvSpPr txBox="1">
            <a:spLocks noChangeArrowheads="1"/>
          </p:cNvSpPr>
          <p:nvPr/>
        </p:nvSpPr>
        <p:spPr bwMode="auto">
          <a:xfrm>
            <a:off x="249214" y="1137919"/>
            <a:ext cx="119888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万が一エージェントが削除されても</a:t>
            </a:r>
            <a:r>
              <a:rPr lang="en-US" altLang="ja-JP" dirty="0">
                <a:solidFill>
                  <a:srgbClr val="646467"/>
                </a:solidFill>
              </a:rPr>
              <a:t>BIOS</a:t>
            </a:r>
            <a:r>
              <a:rPr lang="ja-JP" altLang="en-US" dirty="0">
                <a:solidFill>
                  <a:srgbClr val="646467"/>
                </a:solidFill>
              </a:rPr>
              <a:t>モジュールによ</a:t>
            </a:r>
            <a:r>
              <a:rPr lang="ja-JP" altLang="en-US" dirty="0" smtClean="0">
                <a:solidFill>
                  <a:srgbClr val="646467"/>
                </a:solidFill>
              </a:rPr>
              <a:t>り自</a:t>
            </a:r>
            <a:r>
              <a:rPr lang="ja-JP" altLang="en-US" dirty="0">
                <a:solidFill>
                  <a:srgbClr val="646467"/>
                </a:solidFill>
              </a:rPr>
              <a:t>動復活</a:t>
            </a:r>
            <a:r>
              <a:rPr lang="ja-JP" altLang="en-US" dirty="0" smtClean="0">
                <a:solidFill>
                  <a:srgbClr val="646467"/>
                </a:solidFill>
              </a:rPr>
              <a:t>します。</a:t>
            </a:r>
            <a:r>
              <a:rPr lang="ja-JP" altLang="en-US" dirty="0">
                <a:solidFill>
                  <a:srgbClr val="646467"/>
                </a:solidFill>
              </a:rPr>
              <a:t>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 bwMode="auto">
          <a:xfrm>
            <a:off x="5678944" y="3327400"/>
            <a:ext cx="1620311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>
            <a:off x="8389113" y="3455917"/>
            <a:ext cx="0" cy="161878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テキスト ボックス 49"/>
          <p:cNvSpPr txBox="1"/>
          <p:nvPr/>
        </p:nvSpPr>
        <p:spPr>
          <a:xfrm>
            <a:off x="1290389" y="4641098"/>
            <a:ext cx="222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エージェントを</a:t>
            </a:r>
            <a:endParaRPr kumimoji="1" lang="en-US" altLang="ja-JP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再インストール</a:t>
            </a:r>
            <a:endParaRPr kumimoji="1" lang="ja-JP" altLang="en-US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11458" y="5455089"/>
            <a:ext cx="6764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世界の主要メーカーのデバイスには、</a:t>
            </a:r>
            <a:endParaRPr kumimoji="1" lang="en-US" altLang="ja-JP" sz="2400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工場出荷時に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BIOS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モジュールが組み込まれています。</a:t>
            </a:r>
            <a:endParaRPr kumimoji="1" lang="ja-JP" altLang="en-US" sz="2400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8" name="Picture 4" descr="http://msp.c.yimg.jp/image?q=tbn:ANd9GcRDj3XdO2f3HMo-3zwYcqMqAVRB72stfpk6S-bYMkHgjKBqQaDB-adAlA:http://www.clker.com/cliparts/2/0/1/d/1231686170190013628kattekrab_Mainframe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541" y="2224005"/>
            <a:ext cx="1934156" cy="2156926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7395955" y="3126729"/>
            <a:ext cx="1986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サーバー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" name="グループ化 62"/>
          <p:cNvGrpSpPr/>
          <p:nvPr/>
        </p:nvGrpSpPr>
        <p:grpSpPr>
          <a:xfrm>
            <a:off x="1144086" y="2102798"/>
            <a:ext cx="4244306" cy="735809"/>
            <a:chOff x="755576" y="3429000"/>
            <a:chExt cx="3206550" cy="36004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755576" y="3501008"/>
              <a:ext cx="917015" cy="180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エージェント</a:t>
              </a:r>
              <a:endPara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55" name="直線コネクタ 54"/>
            <p:cNvCxnSpPr/>
            <p:nvPr/>
          </p:nvCxnSpPr>
          <p:spPr bwMode="auto">
            <a:xfrm flipH="1">
              <a:off x="1043608" y="3429000"/>
              <a:ext cx="288032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直線コネクタ 55"/>
            <p:cNvCxnSpPr/>
            <p:nvPr/>
          </p:nvCxnSpPr>
          <p:spPr bwMode="auto">
            <a:xfrm>
              <a:off x="1043608" y="3429000"/>
              <a:ext cx="288032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テキスト ボックス 56"/>
            <p:cNvSpPr txBox="1"/>
            <p:nvPr/>
          </p:nvSpPr>
          <p:spPr>
            <a:xfrm>
              <a:off x="2059309" y="3530540"/>
              <a:ext cx="1902817" cy="165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HD</a:t>
              </a:r>
              <a:r>
                <a:rPr kumimoji="1" lang="ja-JP" altLang="en-US" sz="16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フォーマットなどにより削除</a:t>
              </a:r>
              <a:endPara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62" name="直線矢印コネクタ 61"/>
            <p:cNvCxnSpPr/>
            <p:nvPr/>
          </p:nvCxnSpPr>
          <p:spPr bwMode="auto">
            <a:xfrm flipH="1">
              <a:off x="1771276" y="3591367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エージェント自動復活機能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(Persistence)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" name="角丸四角形吹き出し 52"/>
          <p:cNvSpPr/>
          <p:nvPr/>
        </p:nvSpPr>
        <p:spPr bwMode="auto">
          <a:xfrm>
            <a:off x="3148066" y="2922936"/>
            <a:ext cx="1906248" cy="872747"/>
          </a:xfrm>
          <a:prstGeom prst="wedgeRoundRectCallout">
            <a:avLst>
              <a:gd name="adj1" fmla="val -43155"/>
              <a:gd name="adj2" fmla="val 70059"/>
              <a:gd name="adj3" fmla="val 16667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テキスト ボックス 23"/>
          <p:cNvSpPr txBox="1">
            <a:spLocks noChangeArrowheads="1"/>
          </p:cNvSpPr>
          <p:nvPr/>
        </p:nvSpPr>
        <p:spPr bwMode="auto">
          <a:xfrm>
            <a:off x="3312241" y="3182598"/>
            <a:ext cx="17513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en-US" altLang="ja-JP" sz="1600" b="1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BIOS</a:t>
            </a:r>
            <a:r>
              <a:rPr kumimoji="1" lang="ja-JP" altLang="en-US" sz="1600" b="1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モジュール</a:t>
            </a:r>
            <a:endParaRPr kumimoji="1" lang="en-US" altLang="ja-JP" sz="16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37" name="直線矢印コネクタ 47"/>
          <p:cNvCxnSpPr/>
          <p:nvPr/>
        </p:nvCxnSpPr>
        <p:spPr bwMode="auto">
          <a:xfrm flipH="1">
            <a:off x="4016780" y="5053286"/>
            <a:ext cx="4372333" cy="0"/>
          </a:xfrm>
          <a:prstGeom prst="straightConnector1">
            <a:avLst/>
          </a:prstGeom>
          <a:solidFill>
            <a:srgbClr val="BBE0E3"/>
          </a:solidFill>
          <a:ln w="44450" cap="flat" cmpd="sng" algn="ctr">
            <a:solidFill>
              <a:srgbClr val="00CC6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711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自動復活機能対応メーカー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テキスト ボックス 32"/>
          <p:cNvSpPr txBox="1">
            <a:spLocks noChangeArrowheads="1"/>
          </p:cNvSpPr>
          <p:nvPr/>
        </p:nvSpPr>
        <p:spPr bwMode="auto">
          <a:xfrm>
            <a:off x="2163264" y="5006877"/>
            <a:ext cx="8074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それぞれのメーカーの対応機種は、以下のサイトにてご確認いただけます。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2133049" y="5517836"/>
            <a:ext cx="8083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http://www.absolute.com/ja-jp/partners/bios-compatibility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41946" y="1751855"/>
            <a:ext cx="9319766" cy="2801315"/>
            <a:chOff x="1798712" y="1751856"/>
            <a:chExt cx="8763000" cy="2362200"/>
          </a:xfrm>
        </p:grpSpPr>
        <p:pic>
          <p:nvPicPr>
            <p:cNvPr id="24" name="Picture 5" descr="Dell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7312" y="1980456"/>
              <a:ext cx="838200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 descr="hp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5912" y="2513856"/>
              <a:ext cx="838200" cy="68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3284984"/>
              <a:ext cx="1447800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 descr="Fujitsu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37412" y="2651525"/>
              <a:ext cx="1066800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" descr="moti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90112" y="2437657"/>
              <a:ext cx="1066800" cy="45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3" descr="panasonic_logo"/>
            <p:cNvPicPr>
              <a:picLocks noChangeAspect="1" noChangeArrowheads="1"/>
            </p:cNvPicPr>
            <p:nvPr/>
          </p:nvPicPr>
          <p:blipFill>
            <a:blip r:embed="rId7" cstate="print"/>
            <a:srcRect t="35561" b="35561"/>
            <a:stretch>
              <a:fillRect/>
            </a:stretch>
          </p:blipFill>
          <p:spPr bwMode="auto">
            <a:xfrm>
              <a:off x="3346573" y="2924870"/>
              <a:ext cx="1447800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 descr="asus_logo"/>
            <p:cNvPicPr>
              <a:picLocks noChangeAspect="1" noChangeArrowheads="1"/>
            </p:cNvPicPr>
            <p:nvPr/>
          </p:nvPicPr>
          <p:blipFill>
            <a:blip r:embed="rId8" cstate="print"/>
            <a:srcRect t="18750" b="18750"/>
            <a:stretch>
              <a:fillRect/>
            </a:stretch>
          </p:blipFill>
          <p:spPr bwMode="auto">
            <a:xfrm>
              <a:off x="3322712" y="1980457"/>
              <a:ext cx="990600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6" descr="AcerLo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53100" y="2050306"/>
              <a:ext cx="1066800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2" descr="itronixlog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32712" y="2094756"/>
              <a:ext cx="114300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7" descr="Logo-GETAC_black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52184" y="3645025"/>
              <a:ext cx="1152128" cy="30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8" descr="gammatech-logo"/>
            <p:cNvPicPr>
              <a:picLocks noChangeAspect="1" noChangeArrowheads="1"/>
            </p:cNvPicPr>
            <p:nvPr/>
          </p:nvPicPr>
          <p:blipFill>
            <a:blip r:embed="rId12" cstate="print"/>
            <a:srcRect t="32001" b="32001"/>
            <a:stretch>
              <a:fillRect/>
            </a:stretch>
          </p:blipFill>
          <p:spPr bwMode="auto">
            <a:xfrm>
              <a:off x="9048328" y="3275857"/>
              <a:ext cx="1284784" cy="34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0" descr="logo_banner"/>
            <p:cNvPicPr>
              <a:picLocks noChangeAspect="1" noChangeArrowheads="1"/>
            </p:cNvPicPr>
            <p:nvPr/>
          </p:nvPicPr>
          <p:blipFill>
            <a:blip r:embed="rId13" cstate="print"/>
            <a:srcRect l="1675" r="67015"/>
            <a:stretch>
              <a:fillRect/>
            </a:stretch>
          </p:blipFill>
          <p:spPr bwMode="auto">
            <a:xfrm>
              <a:off x="8184232" y="2780928"/>
              <a:ext cx="734282" cy="25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1" descr="xplore_logo_web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580512" y="1980457"/>
              <a:ext cx="9144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AutoShape 37"/>
            <p:cNvSpPr>
              <a:spLocks noChangeArrowheads="1"/>
            </p:cNvSpPr>
            <p:nvPr/>
          </p:nvSpPr>
          <p:spPr bwMode="auto">
            <a:xfrm>
              <a:off x="1798712" y="1751856"/>
              <a:ext cx="8763000" cy="2362200"/>
            </a:xfrm>
            <a:prstGeom prst="roundRect">
              <a:avLst>
                <a:gd name="adj" fmla="val 6588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pic>
          <p:nvPicPr>
            <p:cNvPr id="45" name="Picture 2" descr="http://www.samsung.com/common/img/logo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11824" y="3429000"/>
              <a:ext cx="1308484" cy="432048"/>
            </a:xfrm>
            <a:prstGeom prst="rect">
              <a:avLst/>
            </a:prstGeom>
            <a:noFill/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26418"/>
              <a:ext cx="1524000" cy="323850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553" y="3449169"/>
              <a:ext cx="990895" cy="330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299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9404" y="1588924"/>
            <a:ext cx="3972562" cy="335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Windows </a:t>
            </a:r>
            <a:endParaRPr lang="en-US" altLang="ja-JP" sz="2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ja-JP" altLang="en-US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Windows Vista</a:t>
            </a:r>
            <a:r>
              <a:rPr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以降</a:t>
            </a:r>
            <a:endParaRPr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Mac</a:t>
            </a:r>
            <a:endParaRPr lang="en-US" altLang="ja-JP" sz="2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・</a:t>
            </a:r>
            <a:r>
              <a:rPr lang="en-US" altLang="ja-JP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OS X </a:t>
            </a:r>
            <a:r>
              <a:rPr lang="en-US" altLang="ja-JP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10.6</a:t>
            </a:r>
            <a:r>
              <a:rPr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</a:t>
            </a:r>
            <a:r>
              <a:rPr lang="ja-JP" altLang="en-US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降</a:t>
            </a:r>
            <a:endParaRPr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800" b="1" dirty="0">
              <a:solidFill>
                <a:schemeClr val="accent2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インターネッ</a:t>
            </a:r>
            <a:r>
              <a:rPr lang="ja-JP" altLang="en-US" sz="2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ト</a:t>
            </a:r>
            <a:r>
              <a:rPr lang="ja-JP" altLang="en-US" sz="2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接続</a:t>
            </a:r>
            <a:endParaRPr lang="en-US" altLang="ja-JP" sz="2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800" b="1" dirty="0">
              <a:solidFill>
                <a:schemeClr val="accent2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75879" y="1588924"/>
            <a:ext cx="370056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ja-JP" altLang="en-US" sz="2800" b="1" dirty="0" smtClean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スマートデバイス</a:t>
            </a:r>
            <a:endParaRPr lang="en-US" altLang="ja-JP" sz="2800" b="1" dirty="0" smtClean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</a:t>
            </a:r>
            <a:r>
              <a:rPr lang="en-US" altLang="ja-JP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Android4.2.2</a:t>
            </a:r>
            <a:r>
              <a:rPr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以降</a:t>
            </a:r>
            <a:endParaRPr lang="en-US" altLang="ja-JP" sz="24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稼働環境・対象デバイス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74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240" y="1239519"/>
            <a:ext cx="1190752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データ削除やロックだけでなく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ja-JP" altLang="en-US" sz="2400" b="1" u="sng" dirty="0" smtClean="0">
                <a:solidFill>
                  <a:srgbClr val="AC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資産管理や位置</a:t>
            </a:r>
            <a:r>
              <a:rPr lang="ja-JP" altLang="en-US" sz="2400" b="1" u="sng" dirty="0">
                <a:solidFill>
                  <a:srgbClr val="AC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情報</a:t>
            </a:r>
            <a:r>
              <a:rPr lang="ja-JP" altLang="en-US" sz="2400" b="1" u="sng" dirty="0" smtClean="0">
                <a:solidFill>
                  <a:srgbClr val="AC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トラッキング、回収</a:t>
            </a:r>
            <a:r>
              <a:rPr lang="ja-JP" altLang="en-US" sz="2400" b="1" u="sng" dirty="0">
                <a:solidFill>
                  <a:srgbClr val="AC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サービス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を提供します。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ja-JP" altLang="en-US" sz="24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世界の主要</a:t>
            </a: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メーカーの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BIOS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に組み込まれており、万が一モジュールが削除されても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</a:t>
            </a:r>
            <a:r>
              <a:rPr lang="ja-JP" altLang="en-US" sz="2400" b="1" u="sng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自動的に復活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します。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対象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が稼動していれば、</a:t>
            </a:r>
            <a:r>
              <a:rPr lang="ja-JP" altLang="en-US" sz="2400" b="1" u="sng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機種に依存しません</a:t>
            </a:r>
            <a:r>
              <a:rPr lang="ja-JP" altLang="en-US" sz="2400" b="1" u="sng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2400" b="1" u="sng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世界中に拠点があるため、</a:t>
            </a:r>
            <a:r>
              <a:rPr lang="ja-JP" altLang="en-US" sz="2400" b="1" u="sng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グローバルにサポート、サービスを提供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します。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ヶ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国語対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応）</a:t>
            </a:r>
            <a:endParaRPr lang="en-US" altLang="ja-JP" sz="24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2400" b="1" dirty="0" err="1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SaaS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モデルのため、</a:t>
            </a:r>
            <a:r>
              <a:rPr lang="ja-JP" altLang="en-US" sz="2400" b="1" u="sng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簡単に導入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ができます。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DDS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の特徴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285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623392" y="1529079"/>
            <a:ext cx="1045299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・保険業</a:t>
            </a:r>
            <a:endParaRPr kumimoji="1" lang="en-US" altLang="ja-JP" sz="28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solidFill>
                <a:srgbClr val="646467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ライセンス数：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7,000</a:t>
            </a:r>
          </a:p>
          <a:p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目的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外回り営業担当者用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Windows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タブレットの情報漏洩防止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従来</a:t>
            </a:r>
            <a:r>
              <a:rPr lang="en-US" altLang="ja-JP" sz="2400" b="1" dirty="0" err="1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BitLock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のみを使用していたが、セキュリティレベル向上のため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DDS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を併用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・医療関連</a:t>
            </a:r>
            <a:endParaRPr kumimoji="1" lang="en-US" altLang="ja-JP" sz="28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ライセンス数：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2,200</a:t>
            </a:r>
          </a:p>
          <a:p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目的        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MR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のノート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の情報漏洩防止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盗難・紛失時のデータ消去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位置情報トラッキング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日本国内事例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00518" y="4797152"/>
            <a:ext cx="227177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全世界：約</a:t>
            </a:r>
            <a:r>
              <a:rPr kumimoji="1" lang="en-US" altLang="ja-JP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kumimoji="1" lang="ja-JP" altLang="en-US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万社</a:t>
            </a:r>
            <a:endParaRPr kumimoji="1" lang="en-US" altLang="ja-JP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国内：</a:t>
            </a:r>
            <a:r>
              <a:rPr kumimoji="1" lang="en-US" altLang="ja-JP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1,700</a:t>
            </a:r>
            <a:r>
              <a:rPr kumimoji="1" lang="ja-JP" altLang="en-US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社以上</a:t>
            </a:r>
            <a:endParaRPr kumimoji="1" lang="ja-JP" altLang="en-US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345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447040" y="1457044"/>
            <a:ext cx="1104827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・インターネット</a:t>
            </a:r>
            <a:endParaRPr kumimoji="1" lang="en-US" altLang="ja-JP" sz="28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ライセンス数：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10,000</a:t>
            </a:r>
          </a:p>
          <a:p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目的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従来使用していた資産管理ソフト（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QND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）のリプレース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ほぼ同じ価格で、有事の際のデータ消去やロックも可能な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DDS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に切り替え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・区役所</a:t>
            </a:r>
            <a:endParaRPr kumimoji="1" lang="en-US" altLang="ja-JP" sz="28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ライセンス数：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3,000</a:t>
            </a:r>
          </a:p>
          <a:p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目的        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区役所内に導入しているノート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の情報漏洩防止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区役所内だけでなく、区内の他の公共機関へも展開中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日本国内事例（つづき）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01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円/楕円 37"/>
          <p:cNvSpPr/>
          <p:nvPr/>
        </p:nvSpPr>
        <p:spPr bwMode="auto">
          <a:xfrm>
            <a:off x="527382" y="1340768"/>
            <a:ext cx="3819424" cy="172819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6192011" y="1772816"/>
            <a:ext cx="5329429" cy="1872208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 bwMode="auto">
          <a:xfrm>
            <a:off x="1295467" y="4365104"/>
            <a:ext cx="3464129" cy="432048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cap="none" normalizeH="0" dirty="0" smtClean="0">
                <a:ln w="6350">
                  <a:noFill/>
                  <a:prstDash val="solid"/>
                </a:ln>
                <a:solidFill>
                  <a:srgbClr val="CF3C2B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</a:t>
            </a:r>
            <a:r>
              <a:rPr lang="en-US" altLang="ja-JP" sz="1600" dirty="0" smtClean="0">
                <a:ln w="6350">
                  <a:noFill/>
                  <a:prstDash val="solid"/>
                </a:ln>
                <a:solidFill>
                  <a:srgbClr val="CF3C2B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DDS</a:t>
            </a:r>
            <a:r>
              <a:rPr kumimoji="0" lang="ja-JP" altLang="en-US" sz="1600" b="1" i="0" u="none" strike="noStrike" cap="none" normalizeH="0" dirty="0" smtClean="0">
                <a:ln w="6350">
                  <a:noFill/>
                  <a:prstDash val="solid"/>
                </a:ln>
                <a:solidFill>
                  <a:srgbClr val="CF3C2B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導入の目的と効果</a:t>
            </a:r>
            <a:endParaRPr kumimoji="0" lang="ja-JP" altLang="en-US" sz="1600" b="1" i="0" u="none" strike="noStrike" cap="none" normalizeH="0" dirty="0">
              <a:ln w="6350">
                <a:noFill/>
                <a:prstDash val="solid"/>
              </a:ln>
              <a:solidFill>
                <a:srgbClr val="CF3C2B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335360" y="4653136"/>
            <a:ext cx="5240605" cy="172819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92012" y="1988840"/>
            <a:ext cx="4719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株式会社　カクヤス様</a:t>
            </a:r>
            <a:endParaRPr kumimoji="1" lang="en-US" altLang="ja-JP" sz="16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8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事業内容：酒類・食品の業務用、家庭用販売等</a:t>
            </a:r>
            <a:endParaRPr kumimoji="1" lang="en-US" altLang="ja-JP" sz="16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8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売上高   ：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1,045</a:t>
            </a:r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億円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(2013/3</a:t>
            </a:r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末）</a:t>
            </a:r>
            <a:endParaRPr kumimoji="1" lang="en-US" altLang="ja-JP" sz="16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8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従業員数：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1,119</a:t>
            </a:r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(2012/3</a:t>
            </a:r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末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  <a:p>
            <a:endParaRPr kumimoji="1" lang="en-US" altLang="ja-JP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1600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 bwMode="auto">
          <a:xfrm>
            <a:off x="7056107" y="4365104"/>
            <a:ext cx="3464129" cy="43204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cap="none" normalizeH="0" dirty="0" smtClean="0">
                <a:ln w="635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  </a:t>
            </a:r>
            <a:r>
              <a:rPr lang="en-US" altLang="ja-JP" sz="1600" dirty="0" smtClean="0">
                <a:ln w="635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</a:t>
            </a:r>
            <a:r>
              <a:rPr lang="ja-JP" altLang="en-US" sz="1600" dirty="0" smtClean="0">
                <a:ln w="635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選定の理由</a:t>
            </a:r>
            <a:endParaRPr kumimoji="0" lang="ja-JP" altLang="en-US" sz="1600" b="1" i="0" u="none" strike="noStrike" cap="none" normalizeH="0" dirty="0">
              <a:ln w="6350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6288022" y="4653136"/>
            <a:ext cx="5240605" cy="1728192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480043" y="4681046"/>
            <a:ext cx="4796486" cy="1415772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endParaRPr kumimoji="1" lang="en-US" altLang="ja-JP" sz="8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盗難・紛失時に必要な機能が豊富にあるため。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・盗難・紛失時にデータ削除が可能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の場所の把握（位置情報トラッキング）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・回収（取戻）サービス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BIOS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モジュールによるソフト復活機能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8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446" y="1124744"/>
            <a:ext cx="70213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766" y="2204864"/>
            <a:ext cx="836921" cy="9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703" y="1196752"/>
            <a:ext cx="478978" cy="105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436" y="2276872"/>
            <a:ext cx="355296" cy="9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527382" y="3356993"/>
            <a:ext cx="42322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対象デバイス：</a:t>
            </a:r>
            <a:r>
              <a:rPr lang="ja-JP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取締役や営業・店舗運営部門の部長、</a:t>
            </a:r>
            <a:endParaRPr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         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</a:t>
            </a:r>
            <a:r>
              <a:rPr lang="ja-JP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営業課長、店舗エリアマネージャ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ー</a:t>
            </a:r>
            <a:r>
              <a:rPr kumimoji="1" lang="ja-JP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endParaRPr kumimoji="1" lang="en-US" altLang="ja-JP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 外出先、在宅用の</a:t>
            </a:r>
            <a:r>
              <a:rPr kumimoji="1" lang="en-US" altLang="ja-JP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endParaRPr kumimoji="1" lang="ja-JP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1" name="図 20" descr="Kakuyasu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0" y="1052737"/>
            <a:ext cx="2405280" cy="69259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9509" y="1916832"/>
            <a:ext cx="1750575" cy="69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607484" y="4841358"/>
            <a:ext cx="4796486" cy="1415772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endParaRPr kumimoji="1" lang="en-US" altLang="ja-JP" sz="8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管理職、マネージャー用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の盗難・紛失時の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・情報漏洩対策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・デバイスの取戻し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8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事例（カクヤス様）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95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2"/>
          <p:cNvSpPr txBox="1"/>
          <p:nvPr/>
        </p:nvSpPr>
        <p:spPr>
          <a:xfrm>
            <a:off x="2698230" y="6288416"/>
            <a:ext cx="109452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全世界</a:t>
            </a:r>
            <a:r>
              <a:rPr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en-US" altLang="ja-JP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112</a:t>
            </a:r>
            <a:r>
              <a:rPr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カ国</a:t>
            </a:r>
            <a:r>
              <a:rPr lang="ja-JP" altLang="en-US" sz="2800" b="1" dirty="0" smtClean="0">
                <a:solidFill>
                  <a:srgbClr val="646467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で回収の実績があります。</a:t>
            </a:r>
            <a:endParaRPr lang="ja-JP" altLang="en-US" sz="2800" b="1" dirty="0">
              <a:solidFill>
                <a:srgbClr val="646467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事例（回収実績）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59" y="1097279"/>
            <a:ext cx="84867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39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89560" y="1098723"/>
            <a:ext cx="10515600" cy="53427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1993</a:t>
            </a:r>
            <a:r>
              <a:rPr lang="ja-JP" altLang="en-US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年創業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2000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年にトロント証券取引所に上場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従業員：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430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 eaLnBrk="1" hangingPunct="1">
              <a:lnSpc>
                <a:spcPct val="90000"/>
              </a:lnSpc>
            </a:pPr>
            <a:endParaRPr lang="ja-JP" altLang="en-US" sz="1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1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カナダ本社</a:t>
            </a:r>
            <a:endParaRPr lang="en-US" altLang="ja-JP" sz="1800" b="1" dirty="0" smtClean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バ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ンクーバー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そ</a:t>
            </a:r>
            <a:r>
              <a:rPr lang="ja-JP" altLang="en-US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の他の拠点</a:t>
            </a:r>
            <a:endParaRPr lang="en-US" altLang="ja-JP" sz="1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/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クアラルンプール、台北、シンガポール、コロンビア</a:t>
            </a:r>
          </a:p>
          <a:p>
            <a:pPr lvl="1"/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アジア地域、アフリカ地域、南米に代理店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2009</a:t>
            </a:r>
            <a:r>
              <a:rPr lang="ja-JP" altLang="en-US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月日本進出</a:t>
            </a:r>
            <a:endParaRPr lang="en-US" altLang="ja-JP" sz="1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099" name="Picture 6" descr="View-From-Stanley-Park08"/>
          <p:cNvPicPr>
            <a:picLocks noChangeAspect="1" noChangeArrowheads="1"/>
          </p:cNvPicPr>
          <p:nvPr/>
        </p:nvPicPr>
        <p:blipFill>
          <a:blip r:embed="rId3" cstate="print"/>
          <a:srcRect r="11398"/>
          <a:stretch>
            <a:fillRect/>
          </a:stretch>
        </p:blipFill>
        <p:spPr bwMode="auto">
          <a:xfrm>
            <a:off x="1016000" y="2953510"/>
            <a:ext cx="4912784" cy="1368425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100" name="Picture 7" descr="iStock_000005366824XSmall"/>
          <p:cNvPicPr>
            <a:picLocks noChangeAspect="1" noChangeArrowheads="1"/>
          </p:cNvPicPr>
          <p:nvPr/>
        </p:nvPicPr>
        <p:blipFill>
          <a:blip r:embed="rId4" cstate="print"/>
          <a:srcRect t="14342" r="7990" b="16376"/>
          <a:stretch>
            <a:fillRect/>
          </a:stretch>
        </p:blipFill>
        <p:spPr bwMode="auto">
          <a:xfrm>
            <a:off x="6453716" y="2941321"/>
            <a:ext cx="4900084" cy="1368425"/>
          </a:xfrm>
          <a:prstGeom prst="rect">
            <a:avLst/>
          </a:prstGeom>
          <a:noFill/>
          <a:ln w="12700" algn="ctr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192011" y="2326784"/>
            <a:ext cx="4440767" cy="578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646467"/>
              </a:buClr>
              <a:buFont typeface="Arial"/>
              <a:buChar char="•"/>
            </a:pPr>
            <a:r>
              <a:rPr lang="ja-JP" altLang="en-US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アメリカ本社</a:t>
            </a:r>
            <a:endParaRPr lang="en-US" altLang="ja-JP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687388" lvl="1" indent="-230188">
              <a:lnSpc>
                <a:spcPct val="90000"/>
              </a:lnSpc>
              <a:spcBef>
                <a:spcPct val="20000"/>
              </a:spcBef>
              <a:buClr>
                <a:srgbClr val="EF3E42"/>
              </a:buClr>
              <a:buFont typeface="Arial" charset="0"/>
              <a:buChar char="–"/>
            </a:pPr>
            <a:r>
              <a:rPr lang="ja-JP" altLang="en-US" sz="1400" b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テ</a:t>
            </a:r>
            <a:r>
              <a:rPr lang="ja-JP" altLang="en-US" sz="140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キサス州オースチン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6465599" y="4793600"/>
            <a:ext cx="403706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6467"/>
              </a:buClr>
              <a:buFont typeface="Arial"/>
              <a:buChar char="•"/>
            </a:pPr>
            <a:r>
              <a:rPr lang="ja-JP" altLang="en-US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ヨーロッパ本社</a:t>
            </a:r>
            <a:endParaRPr lang="en-US" altLang="ja-JP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buClr>
                <a:srgbClr val="EF3E42"/>
              </a:buClr>
              <a:buFont typeface="Arial" charset="0"/>
              <a:buChar char="–"/>
            </a:pPr>
            <a:r>
              <a:rPr lang="ja-JP" altLang="en-US" sz="1600" b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</a:t>
            </a:r>
            <a:r>
              <a:rPr lang="ja-JP" altLang="en-US" sz="160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ギリス、ニューベリー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Software</a:t>
            </a:r>
            <a:r>
              <a:rPr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について</a:t>
            </a:r>
            <a:endParaRPr lang="ja-JP" altLang="en-US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32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世界地図 アイコン クリップアー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908" y="2569096"/>
            <a:ext cx="7104789" cy="373001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31372" y="1268761"/>
            <a:ext cx="46217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米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UCLA</a:t>
            </a: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の学生の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がアメリカで盗難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転売目的の窃盗団がネットで販売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大阪府の男性が購入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回収チームが使用者を特定、リモートロック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連絡先をメッセージ送信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使用者から連絡があり、事情を説明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返却してもらい、持ち主に送付</a:t>
            </a:r>
            <a:endParaRPr kumimoji="1" lang="ja-JP" altLang="en-US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2519603" y="1750720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直線矢印コネクタ 7"/>
          <p:cNvCxnSpPr/>
          <p:nvPr/>
        </p:nvCxnSpPr>
        <p:spPr bwMode="auto">
          <a:xfrm>
            <a:off x="2519603" y="2644408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線矢印コネクタ 8"/>
          <p:cNvCxnSpPr/>
          <p:nvPr/>
        </p:nvCxnSpPr>
        <p:spPr bwMode="auto">
          <a:xfrm>
            <a:off x="2519603" y="3569464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 bwMode="auto">
          <a:xfrm>
            <a:off x="2519603" y="4771504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2437" y="4293096"/>
            <a:ext cx="503744" cy="31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円弧 19"/>
          <p:cNvSpPr/>
          <p:nvPr/>
        </p:nvSpPr>
        <p:spPr bwMode="auto">
          <a:xfrm flipH="1">
            <a:off x="8688288" y="4077072"/>
            <a:ext cx="1219200" cy="698376"/>
          </a:xfrm>
          <a:prstGeom prst="arc">
            <a:avLst>
              <a:gd name="adj1" fmla="val 11504095"/>
              <a:gd name="adj2" fmla="val 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円弧 20"/>
          <p:cNvSpPr/>
          <p:nvPr/>
        </p:nvSpPr>
        <p:spPr bwMode="auto">
          <a:xfrm flipV="1">
            <a:off x="8688288" y="4149080"/>
            <a:ext cx="1219200" cy="698376"/>
          </a:xfrm>
          <a:prstGeom prst="arc">
            <a:avLst>
              <a:gd name="adj1" fmla="val 11504095"/>
              <a:gd name="adj2" fmla="val 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グループ化 26"/>
          <p:cNvGrpSpPr/>
          <p:nvPr/>
        </p:nvGrpSpPr>
        <p:grpSpPr>
          <a:xfrm>
            <a:off x="10320469" y="3861048"/>
            <a:ext cx="1152128" cy="648072"/>
            <a:chOff x="7308304" y="2348880"/>
            <a:chExt cx="864096" cy="648072"/>
          </a:xfrm>
        </p:grpSpPr>
        <p:sp>
          <p:nvSpPr>
            <p:cNvPr id="25" name="星 16 24"/>
            <p:cNvSpPr/>
            <p:nvPr/>
          </p:nvSpPr>
          <p:spPr bwMode="auto">
            <a:xfrm>
              <a:off x="7308304" y="2348880"/>
              <a:ext cx="864096" cy="648072"/>
            </a:xfrm>
            <a:prstGeom prst="star16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468483" y="2519028"/>
              <a:ext cx="407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盗難</a:t>
              </a:r>
              <a:endParaRPr kumimoji="1"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3" name="グループ化 27"/>
          <p:cNvGrpSpPr/>
          <p:nvPr/>
        </p:nvGrpSpPr>
        <p:grpSpPr>
          <a:xfrm>
            <a:off x="7440149" y="3933056"/>
            <a:ext cx="1152128" cy="648072"/>
            <a:chOff x="7308304" y="2348880"/>
            <a:chExt cx="864096" cy="648072"/>
          </a:xfrm>
        </p:grpSpPr>
        <p:sp>
          <p:nvSpPr>
            <p:cNvPr id="29" name="星 16 28"/>
            <p:cNvSpPr/>
            <p:nvPr/>
          </p:nvSpPr>
          <p:spPr bwMode="auto">
            <a:xfrm>
              <a:off x="7308304" y="2348880"/>
              <a:ext cx="864096" cy="648072"/>
            </a:xfrm>
            <a:prstGeom prst="star16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468483" y="2519028"/>
              <a:ext cx="407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発見</a:t>
              </a:r>
              <a:endParaRPr kumimoji="1"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事例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（国内回収実績）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65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-98529" y="1028042"/>
            <a:ext cx="3154721" cy="632123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70000"/>
              </a:lnSpc>
              <a:spcBef>
                <a:spcPts val="0"/>
              </a:spcBef>
              <a:buFont typeface="Arial"/>
              <a:buNone/>
              <a:defRPr sz="12050" b="1" kern="1200" baseline="0">
                <a:solidFill>
                  <a:srgbClr val="67B51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FFFFFF"/>
                </a:solidFill>
              </a:rPr>
              <a:t>WHAT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WE DO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81000" y="1628800"/>
            <a:ext cx="892556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12192000" cy="10280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Absolute Data &amp; Device Security(DDS)</a:t>
            </a:r>
            <a:endParaRPr lang="ja-JP" altLang="en-US" sz="28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46125" y="1749425"/>
            <a:ext cx="19609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76966" y="1321226"/>
            <a:ext cx="121920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646467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モバイルデバイスに対するセキュリティをＳａａＳでご提供致します。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52921" y="2269768"/>
            <a:ext cx="10389234" cy="31700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・資産（ハードウェア、ソフトウェア）管理</a:t>
            </a: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・位置情報トラッキング</a:t>
            </a: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・盗難／紛失時の遠隔データ消去</a:t>
            </a: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・盗難／紛失時</a:t>
            </a:r>
            <a:r>
              <a:rPr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のロック</a:t>
            </a: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ja-JP" altLang="en-US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・ＰＣの発見、回収</a:t>
            </a:r>
            <a:r>
              <a:rPr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サービス</a:t>
            </a:r>
            <a:endParaRPr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7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1"/>
            <a:ext cx="12192000" cy="9956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資産</a:t>
            </a:r>
            <a:r>
              <a:rPr lang="ja-JP" altLang="en-US" sz="2800" b="1" dirty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管理（デバイス情報の表示）</a:t>
            </a:r>
          </a:p>
        </p:txBody>
      </p:sp>
      <p:pic>
        <p:nvPicPr>
          <p:cNvPr id="6147" name="図 26" descr="screen_shot_C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210" y="1650213"/>
            <a:ext cx="3529871" cy="20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7767" y="3200645"/>
            <a:ext cx="1711113" cy="1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10871387" y="2489244"/>
            <a:ext cx="1057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sp>
        <p:nvSpPr>
          <p:cNvPr id="6150" name="Rectangle 21"/>
          <p:cNvSpPr>
            <a:spLocks noChangeArrowheads="1"/>
          </p:cNvSpPr>
          <p:nvPr/>
        </p:nvSpPr>
        <p:spPr bwMode="auto">
          <a:xfrm>
            <a:off x="304800" y="1811096"/>
            <a:ext cx="8026400" cy="46351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ハードウェア資産　</a:t>
            </a:r>
            <a:r>
              <a:rPr lang="ja-JP" altLang="en-US" sz="20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ja-JP" altLang="en-US" sz="1600" dirty="0">
              <a:solidFill>
                <a:srgbClr val="5F5F5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　・機器構成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機種名、モデル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CPU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、メモリーサイズ、ネットワークアダプター、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OS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など）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HDD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容量情報（総容量、空き容量）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・プリンター情報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 ・モニター情報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・ハードウェア変更情報　　　　など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6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ソフトウェア資産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・アプリケーション情報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・無許可のソフトウェアを導入している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の一覧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・ハードディスク容量情報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OS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更新情報（サービスパック、ホットフィックス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・ブラウザー情報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・不正使用ソフトウェア一覧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・アンチウイルスソフト情報（導入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未導入、定義ファイルの更新など</a:t>
            </a:r>
            <a:r>
              <a:rPr lang="ja-JP" altLang="en-US" sz="14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1400" dirty="0">
              <a:solidFill>
                <a:srgbClr val="5F5F5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4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　　　　　　　　　　　　　　　　　　　　　　　　</a:t>
            </a:r>
            <a:endParaRPr lang="en-US" altLang="ja-JP" sz="1400" dirty="0">
              <a:solidFill>
                <a:srgbClr val="5F5F5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リース</a:t>
            </a:r>
            <a:r>
              <a:rPr lang="en-US" altLang="ja-JP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レンタル期限管理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ja-JP" altLang="en-US" sz="1400" dirty="0">
              <a:solidFill>
                <a:srgbClr val="5F5F5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51" name="正方形/長方形 38"/>
          <p:cNvSpPr>
            <a:spLocks noChangeArrowheads="1"/>
          </p:cNvSpPr>
          <p:nvPr/>
        </p:nvSpPr>
        <p:spPr bwMode="auto">
          <a:xfrm>
            <a:off x="6502400" y="4170681"/>
            <a:ext cx="5689600" cy="21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アラート機能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・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に何らかの変更が行われた場合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・リース返却期限が来た場合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・指定された場所を離れた場合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・一定期間コールがなかった場合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　・許可されていないソフトウェアがインストールされた場合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・ウィルスの定義ファイルを一定期間更新していなかった場合　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　　　　　　　　　　　　　　　　　　　　　　など　</a:t>
            </a:r>
          </a:p>
        </p:txBody>
      </p:sp>
      <p:sp>
        <p:nvSpPr>
          <p:cNvPr id="6152" name="テキスト ボックス 17"/>
          <p:cNvSpPr txBox="1">
            <a:spLocks noChangeArrowheads="1"/>
          </p:cNvSpPr>
          <p:nvPr/>
        </p:nvSpPr>
        <p:spPr bwMode="auto">
          <a:xfrm>
            <a:off x="20320" y="1196752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デバイスの構成情報を一覧表示します。　　　　　　 </a:t>
            </a:r>
            <a:endParaRPr lang="en-US" altLang="ja-JP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5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1"/>
            <a:ext cx="12192000" cy="10588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資産</a:t>
            </a:r>
            <a:r>
              <a:rPr lang="ja-JP" altLang="en-US" sz="2800" b="1" dirty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管理（不審デバイスの検出）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3567" y="2320002"/>
            <a:ext cx="1164833" cy="1036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541" y="2474488"/>
            <a:ext cx="994023" cy="7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6"/>
          <p:cNvSpPr txBox="1">
            <a:spLocks noChangeArrowheads="1"/>
          </p:cNvSpPr>
          <p:nvPr/>
        </p:nvSpPr>
        <p:spPr bwMode="auto">
          <a:xfrm>
            <a:off x="1289843" y="1858337"/>
            <a:ext cx="20697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u="sng" dirty="0" smtClean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管理対象デバイス</a:t>
            </a:r>
            <a:endParaRPr kumimoji="1"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16"/>
          <p:cNvSpPr txBox="1">
            <a:spLocks noChangeArrowheads="1"/>
          </p:cNvSpPr>
          <p:nvPr/>
        </p:nvSpPr>
        <p:spPr bwMode="auto">
          <a:xfrm>
            <a:off x="8893567" y="1787250"/>
            <a:ext cx="9541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u="sng" dirty="0" smtClean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  <a:endParaRPr kumimoji="1"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テキスト ボックス 23"/>
          <p:cNvSpPr txBox="1">
            <a:spLocks noChangeArrowheads="1"/>
          </p:cNvSpPr>
          <p:nvPr/>
        </p:nvSpPr>
        <p:spPr bwMode="auto">
          <a:xfrm>
            <a:off x="673760" y="4221086"/>
            <a:ext cx="5594801" cy="2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・ユーザー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ID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やデバイス名が変更された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・指定した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アドレス以外からアクセスがあった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 一定期間サーバー通信がない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・指定ソフト以外のソフトがインストールされている　など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テキスト ボックス 22"/>
          <p:cNvSpPr txBox="1">
            <a:spLocks noChangeArrowheads="1"/>
          </p:cNvSpPr>
          <p:nvPr/>
        </p:nvSpPr>
        <p:spPr bwMode="auto">
          <a:xfrm>
            <a:off x="1199456" y="3359708"/>
            <a:ext cx="3654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不審な状態のデバイス</a:t>
            </a:r>
            <a:endParaRPr kumimoji="1"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上矢印 2"/>
          <p:cNvSpPr/>
          <p:nvPr/>
        </p:nvSpPr>
        <p:spPr bwMode="auto">
          <a:xfrm>
            <a:off x="1871531" y="3861048"/>
            <a:ext cx="1344149" cy="216024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4175787" y="2781667"/>
            <a:ext cx="3648405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2" name="テキスト ボックス 16"/>
          <p:cNvSpPr txBox="1">
            <a:spLocks noChangeArrowheads="1"/>
          </p:cNvSpPr>
          <p:nvPr/>
        </p:nvSpPr>
        <p:spPr bwMode="auto">
          <a:xfrm>
            <a:off x="4905622" y="2320002"/>
            <a:ext cx="1460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0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アラート</a:t>
            </a:r>
            <a:r>
              <a:rPr kumimoji="1" lang="ja-JP" altLang="en-US" sz="2000" b="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送信</a:t>
            </a:r>
            <a:endParaRPr kumimoji="1" lang="en-US" altLang="ja-JP" sz="20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8071816" y="3452807"/>
            <a:ext cx="36542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・警告メッセージ送信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・ロック実行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・データ削除実行　など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2000" b="1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テキスト ボックス 22"/>
          <p:cNvSpPr txBox="1">
            <a:spLocks noChangeArrowheads="1"/>
          </p:cNvSpPr>
          <p:nvPr/>
        </p:nvSpPr>
        <p:spPr bwMode="auto">
          <a:xfrm>
            <a:off x="8106392" y="4509121"/>
            <a:ext cx="3654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不審デバイスを検出し、迅速に適切な対応をとることが可能です。</a:t>
            </a:r>
            <a:endParaRPr kumimoji="1"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テキスト ボックス 17"/>
          <p:cNvSpPr txBox="1">
            <a:spLocks noChangeArrowheads="1"/>
          </p:cNvSpPr>
          <p:nvPr/>
        </p:nvSpPr>
        <p:spPr bwMode="auto">
          <a:xfrm>
            <a:off x="239349" y="1177915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不審な状態のデバイスを検出し、アラートを送信します。</a:t>
            </a:r>
            <a:endParaRPr lang="en-US" altLang="ja-JP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3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1"/>
            <a:ext cx="12192000" cy="10588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不審データの検出</a:t>
            </a:r>
            <a:endParaRPr lang="ja-JP" altLang="en-US" sz="2800" b="1" dirty="0">
              <a:solidFill>
                <a:schemeClr val="lt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1209826" y="4514824"/>
            <a:ext cx="734936" cy="95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7"/>
          <p:cNvSpPr/>
          <p:nvPr/>
        </p:nvSpPr>
        <p:spPr>
          <a:xfrm>
            <a:off x="2111412" y="2515831"/>
            <a:ext cx="782878" cy="484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8"/>
          <p:cNvSpPr/>
          <p:nvPr/>
        </p:nvSpPr>
        <p:spPr>
          <a:xfrm>
            <a:off x="1046136" y="2278201"/>
            <a:ext cx="995172" cy="996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1125841" y="2305062"/>
            <a:ext cx="889571" cy="889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0"/>
          <p:cNvSpPr/>
          <p:nvPr/>
        </p:nvSpPr>
        <p:spPr>
          <a:xfrm>
            <a:off x="2157004" y="4638052"/>
            <a:ext cx="717956" cy="829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11"/>
          <p:cNvSpPr/>
          <p:nvPr/>
        </p:nvSpPr>
        <p:spPr>
          <a:xfrm>
            <a:off x="2986950" y="4630572"/>
            <a:ext cx="1096911" cy="841044"/>
          </a:xfrm>
          <a:custGeom>
            <a:avLst/>
            <a:gdLst/>
            <a:ahLst/>
            <a:cxnLst/>
            <a:rect l="l" t="t" r="r" b="b"/>
            <a:pathLst>
              <a:path w="1096911" h="841044">
                <a:moveTo>
                  <a:pt x="0" y="841044"/>
                </a:moveTo>
                <a:lnTo>
                  <a:pt x="1096911" y="841044"/>
                </a:lnTo>
                <a:lnTo>
                  <a:pt x="1096911" y="0"/>
                </a:lnTo>
                <a:lnTo>
                  <a:pt x="0" y="0"/>
                </a:lnTo>
                <a:lnTo>
                  <a:pt x="0" y="841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2"/>
          <p:cNvSpPr/>
          <p:nvPr/>
        </p:nvSpPr>
        <p:spPr>
          <a:xfrm>
            <a:off x="3018446" y="4640249"/>
            <a:ext cx="1124216" cy="811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3"/>
          <p:cNvSpPr/>
          <p:nvPr/>
        </p:nvSpPr>
        <p:spPr>
          <a:xfrm>
            <a:off x="1923947" y="3206572"/>
            <a:ext cx="241947" cy="257556"/>
          </a:xfrm>
          <a:custGeom>
            <a:avLst/>
            <a:gdLst/>
            <a:ahLst/>
            <a:cxnLst/>
            <a:rect l="l" t="t" r="r" b="b"/>
            <a:pathLst>
              <a:path w="241947" h="257556">
                <a:moveTo>
                  <a:pt x="69100" y="0"/>
                </a:moveTo>
                <a:lnTo>
                  <a:pt x="0" y="60451"/>
                </a:lnTo>
                <a:lnTo>
                  <a:pt x="138188" y="218567"/>
                </a:lnTo>
                <a:lnTo>
                  <a:pt x="103644" y="248793"/>
                </a:lnTo>
                <a:lnTo>
                  <a:pt x="233184" y="257556"/>
                </a:lnTo>
                <a:lnTo>
                  <a:pt x="239903" y="158242"/>
                </a:lnTo>
                <a:lnTo>
                  <a:pt x="207276" y="158242"/>
                </a:lnTo>
                <a:lnTo>
                  <a:pt x="69100" y="0"/>
                </a:lnTo>
                <a:close/>
              </a:path>
              <a:path w="241947" h="257556">
                <a:moveTo>
                  <a:pt x="241947" y="128016"/>
                </a:moveTo>
                <a:lnTo>
                  <a:pt x="207276" y="158242"/>
                </a:lnTo>
                <a:lnTo>
                  <a:pt x="239903" y="158242"/>
                </a:lnTo>
                <a:lnTo>
                  <a:pt x="241947" y="128016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4"/>
          <p:cNvSpPr/>
          <p:nvPr/>
        </p:nvSpPr>
        <p:spPr>
          <a:xfrm>
            <a:off x="2408084" y="3014040"/>
            <a:ext cx="183642" cy="301878"/>
          </a:xfrm>
          <a:custGeom>
            <a:avLst/>
            <a:gdLst/>
            <a:ahLst/>
            <a:cxnLst/>
            <a:rect l="l" t="t" r="r" b="b"/>
            <a:pathLst>
              <a:path w="183642" h="301878">
                <a:moveTo>
                  <a:pt x="183642" y="210057"/>
                </a:moveTo>
                <a:lnTo>
                  <a:pt x="0" y="210057"/>
                </a:lnTo>
                <a:lnTo>
                  <a:pt x="91820" y="301878"/>
                </a:lnTo>
                <a:lnTo>
                  <a:pt x="183642" y="210057"/>
                </a:lnTo>
                <a:close/>
              </a:path>
              <a:path w="183642" h="301878">
                <a:moveTo>
                  <a:pt x="137794" y="0"/>
                </a:moveTo>
                <a:lnTo>
                  <a:pt x="45974" y="0"/>
                </a:lnTo>
                <a:lnTo>
                  <a:pt x="45974" y="210057"/>
                </a:lnTo>
                <a:lnTo>
                  <a:pt x="137794" y="210057"/>
                </a:lnTo>
                <a:lnTo>
                  <a:pt x="137794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2950119" y="3179266"/>
            <a:ext cx="225551" cy="282955"/>
          </a:xfrm>
          <a:custGeom>
            <a:avLst/>
            <a:gdLst/>
            <a:ahLst/>
            <a:cxnLst/>
            <a:rect l="l" t="t" r="r" b="b"/>
            <a:pathLst>
              <a:path w="225551" h="282955">
                <a:moveTo>
                  <a:pt x="0" y="157225"/>
                </a:moveTo>
                <a:lnTo>
                  <a:pt x="32003" y="282955"/>
                </a:lnTo>
                <a:lnTo>
                  <a:pt x="157861" y="250825"/>
                </a:lnTo>
                <a:lnTo>
                  <a:pt x="118363" y="227456"/>
                </a:lnTo>
                <a:lnTo>
                  <a:pt x="146178" y="180593"/>
                </a:lnTo>
                <a:lnTo>
                  <a:pt x="39369" y="180593"/>
                </a:lnTo>
                <a:lnTo>
                  <a:pt x="0" y="157225"/>
                </a:lnTo>
                <a:close/>
              </a:path>
              <a:path w="225551" h="282955">
                <a:moveTo>
                  <a:pt x="146557" y="0"/>
                </a:moveTo>
                <a:lnTo>
                  <a:pt x="39369" y="180593"/>
                </a:lnTo>
                <a:lnTo>
                  <a:pt x="146178" y="180593"/>
                </a:lnTo>
                <a:lnTo>
                  <a:pt x="225551" y="46862"/>
                </a:lnTo>
                <a:lnTo>
                  <a:pt x="146557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16"/>
          <p:cNvSpPr/>
          <p:nvPr/>
        </p:nvSpPr>
        <p:spPr>
          <a:xfrm>
            <a:off x="2431706" y="4247337"/>
            <a:ext cx="137667" cy="301879"/>
          </a:xfrm>
          <a:custGeom>
            <a:avLst/>
            <a:gdLst/>
            <a:ahLst/>
            <a:cxnLst/>
            <a:rect l="l" t="t" r="r" b="b"/>
            <a:pathLst>
              <a:path w="137667" h="301878">
                <a:moveTo>
                  <a:pt x="137667" y="91820"/>
                </a:moveTo>
                <a:lnTo>
                  <a:pt x="45973" y="91820"/>
                </a:lnTo>
                <a:lnTo>
                  <a:pt x="45973" y="301878"/>
                </a:lnTo>
                <a:lnTo>
                  <a:pt x="137667" y="301878"/>
                </a:lnTo>
                <a:lnTo>
                  <a:pt x="137667" y="91820"/>
                </a:lnTo>
                <a:close/>
              </a:path>
              <a:path w="137667" h="301878">
                <a:moveTo>
                  <a:pt x="91820" y="0"/>
                </a:moveTo>
                <a:lnTo>
                  <a:pt x="0" y="91820"/>
                </a:lnTo>
                <a:lnTo>
                  <a:pt x="183641" y="91820"/>
                </a:lnTo>
                <a:lnTo>
                  <a:pt x="9182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17"/>
          <p:cNvSpPr/>
          <p:nvPr/>
        </p:nvSpPr>
        <p:spPr>
          <a:xfrm>
            <a:off x="1639619" y="4239844"/>
            <a:ext cx="228828" cy="279400"/>
          </a:xfrm>
          <a:custGeom>
            <a:avLst/>
            <a:gdLst/>
            <a:ahLst/>
            <a:cxnLst/>
            <a:rect l="l" t="t" r="r" b="b"/>
            <a:pathLst>
              <a:path w="228828" h="279400">
                <a:moveTo>
                  <a:pt x="200520" y="0"/>
                </a:moveTo>
                <a:lnTo>
                  <a:pt x="73812" y="28321"/>
                </a:lnTo>
                <a:lnTo>
                  <a:pt x="112560" y="52959"/>
                </a:lnTo>
                <a:lnTo>
                  <a:pt x="0" y="230250"/>
                </a:lnTo>
                <a:lnTo>
                  <a:pt x="77495" y="279400"/>
                </a:lnTo>
                <a:lnTo>
                  <a:pt x="190068" y="102107"/>
                </a:lnTo>
                <a:lnTo>
                  <a:pt x="223325" y="102107"/>
                </a:lnTo>
                <a:lnTo>
                  <a:pt x="200520" y="0"/>
                </a:lnTo>
                <a:close/>
              </a:path>
              <a:path w="228828" h="279400">
                <a:moveTo>
                  <a:pt x="223325" y="102107"/>
                </a:moveTo>
                <a:lnTo>
                  <a:pt x="190068" y="102107"/>
                </a:lnTo>
                <a:lnTo>
                  <a:pt x="228828" y="126746"/>
                </a:lnTo>
                <a:lnTo>
                  <a:pt x="223325" y="102107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18"/>
          <p:cNvSpPr/>
          <p:nvPr/>
        </p:nvSpPr>
        <p:spPr>
          <a:xfrm>
            <a:off x="3223804" y="4254448"/>
            <a:ext cx="215519" cy="291719"/>
          </a:xfrm>
          <a:custGeom>
            <a:avLst/>
            <a:gdLst/>
            <a:ahLst/>
            <a:cxnLst/>
            <a:rect l="l" t="t" r="r" b="b"/>
            <a:pathLst>
              <a:path w="215519" h="291719">
                <a:moveTo>
                  <a:pt x="143336" y="102616"/>
                </a:moveTo>
                <a:lnTo>
                  <a:pt x="41275" y="102616"/>
                </a:lnTo>
                <a:lnTo>
                  <a:pt x="132969" y="291719"/>
                </a:lnTo>
                <a:lnTo>
                  <a:pt x="215519" y="251587"/>
                </a:lnTo>
                <a:lnTo>
                  <a:pt x="143336" y="102616"/>
                </a:lnTo>
                <a:close/>
              </a:path>
              <a:path w="215519" h="291719">
                <a:moveTo>
                  <a:pt x="42545" y="0"/>
                </a:moveTo>
                <a:lnTo>
                  <a:pt x="0" y="122682"/>
                </a:lnTo>
                <a:lnTo>
                  <a:pt x="41275" y="102616"/>
                </a:lnTo>
                <a:lnTo>
                  <a:pt x="143336" y="102616"/>
                </a:lnTo>
                <a:lnTo>
                  <a:pt x="123952" y="62611"/>
                </a:lnTo>
                <a:lnTo>
                  <a:pt x="165227" y="42545"/>
                </a:lnTo>
                <a:lnTo>
                  <a:pt x="42545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9"/>
          <p:cNvSpPr/>
          <p:nvPr/>
        </p:nvSpPr>
        <p:spPr>
          <a:xfrm>
            <a:off x="3068484" y="2448890"/>
            <a:ext cx="934212" cy="726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20"/>
          <p:cNvSpPr/>
          <p:nvPr/>
        </p:nvSpPr>
        <p:spPr>
          <a:xfrm>
            <a:off x="3122078" y="2464891"/>
            <a:ext cx="826516" cy="619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21"/>
          <p:cNvSpPr/>
          <p:nvPr/>
        </p:nvSpPr>
        <p:spPr>
          <a:xfrm>
            <a:off x="1347202" y="2568397"/>
            <a:ext cx="366674" cy="0"/>
          </a:xfrm>
          <a:custGeom>
            <a:avLst/>
            <a:gdLst/>
            <a:ahLst/>
            <a:cxnLst/>
            <a:rect l="l" t="t" r="r" b="b"/>
            <a:pathLst>
              <a:path w="366674">
                <a:moveTo>
                  <a:pt x="0" y="0"/>
                </a:moveTo>
                <a:lnTo>
                  <a:pt x="366674" y="0"/>
                </a:lnTo>
              </a:path>
            </a:pathLst>
          </a:custGeom>
          <a:ln w="222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22"/>
          <p:cNvSpPr/>
          <p:nvPr/>
        </p:nvSpPr>
        <p:spPr>
          <a:xfrm>
            <a:off x="1347202" y="2652216"/>
            <a:ext cx="366674" cy="0"/>
          </a:xfrm>
          <a:custGeom>
            <a:avLst/>
            <a:gdLst/>
            <a:ahLst/>
            <a:cxnLst/>
            <a:rect l="l" t="t" r="r" b="b"/>
            <a:pathLst>
              <a:path w="366674">
                <a:moveTo>
                  <a:pt x="0" y="0"/>
                </a:moveTo>
                <a:lnTo>
                  <a:pt x="366674" y="0"/>
                </a:lnTo>
              </a:path>
            </a:pathLst>
          </a:custGeom>
          <a:ln w="222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23"/>
          <p:cNvSpPr/>
          <p:nvPr/>
        </p:nvSpPr>
        <p:spPr>
          <a:xfrm>
            <a:off x="1347202" y="2742513"/>
            <a:ext cx="366674" cy="0"/>
          </a:xfrm>
          <a:custGeom>
            <a:avLst/>
            <a:gdLst/>
            <a:ahLst/>
            <a:cxnLst/>
            <a:rect l="l" t="t" r="r" b="b"/>
            <a:pathLst>
              <a:path w="366674">
                <a:moveTo>
                  <a:pt x="0" y="0"/>
                </a:moveTo>
                <a:lnTo>
                  <a:pt x="366674" y="0"/>
                </a:lnTo>
              </a:path>
            </a:pathLst>
          </a:custGeom>
          <a:ln w="222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24"/>
          <p:cNvSpPr txBox="1"/>
          <p:nvPr/>
        </p:nvSpPr>
        <p:spPr>
          <a:xfrm>
            <a:off x="2595281" y="2770962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78BD1F"/>
                </a:solidFill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25"/>
          <p:cNvSpPr/>
          <p:nvPr/>
        </p:nvSpPr>
        <p:spPr>
          <a:xfrm>
            <a:off x="3314101" y="3306266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5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26"/>
          <p:cNvSpPr/>
          <p:nvPr/>
        </p:nvSpPr>
        <p:spPr>
          <a:xfrm>
            <a:off x="3314101" y="3348812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5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27"/>
          <p:cNvSpPr/>
          <p:nvPr/>
        </p:nvSpPr>
        <p:spPr>
          <a:xfrm>
            <a:off x="3314101" y="3394659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5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28"/>
          <p:cNvSpPr txBox="1"/>
          <p:nvPr/>
        </p:nvSpPr>
        <p:spPr>
          <a:xfrm>
            <a:off x="2253906" y="2748102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78BD1F"/>
                </a:solidFill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29"/>
          <p:cNvSpPr/>
          <p:nvPr/>
        </p:nvSpPr>
        <p:spPr>
          <a:xfrm>
            <a:off x="2108998" y="4379544"/>
            <a:ext cx="273684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4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30"/>
          <p:cNvSpPr/>
          <p:nvPr/>
        </p:nvSpPr>
        <p:spPr>
          <a:xfrm>
            <a:off x="2108998" y="4429582"/>
            <a:ext cx="273684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4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31"/>
          <p:cNvSpPr/>
          <p:nvPr/>
        </p:nvSpPr>
        <p:spPr>
          <a:xfrm>
            <a:off x="2108998" y="4483429"/>
            <a:ext cx="273684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4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32"/>
          <p:cNvSpPr/>
          <p:nvPr/>
        </p:nvSpPr>
        <p:spPr>
          <a:xfrm>
            <a:off x="2690659" y="4309947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5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33"/>
          <p:cNvSpPr txBox="1"/>
          <p:nvPr/>
        </p:nvSpPr>
        <p:spPr>
          <a:xfrm>
            <a:off x="3556291" y="4265116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78BD1F"/>
                </a:solidFill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34"/>
          <p:cNvSpPr txBox="1"/>
          <p:nvPr/>
        </p:nvSpPr>
        <p:spPr>
          <a:xfrm>
            <a:off x="2677959" y="4199203"/>
            <a:ext cx="47370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85750" algn="l"/>
              </a:tabLst>
            </a:pPr>
            <a:r>
              <a:rPr sz="1400" b="1" u="heavy" dirty="0" smtClean="0">
                <a:solidFill>
                  <a:srgbClr val="78BD1F"/>
                </a:solidFill>
                <a:latin typeface="Arial"/>
                <a:cs typeface="Arial"/>
              </a:rPr>
              <a:t> 	</a:t>
            </a:r>
            <a:r>
              <a:rPr sz="1400" b="1" dirty="0" smtClean="0">
                <a:solidFill>
                  <a:srgbClr val="78BD1F"/>
                </a:solidFill>
                <a:latin typeface="Arial"/>
                <a:cs typeface="Arial"/>
              </a:rPr>
              <a:t> $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35"/>
          <p:cNvSpPr/>
          <p:nvPr/>
        </p:nvSpPr>
        <p:spPr>
          <a:xfrm>
            <a:off x="1296783" y="4269562"/>
            <a:ext cx="273659" cy="0"/>
          </a:xfrm>
          <a:custGeom>
            <a:avLst/>
            <a:gdLst/>
            <a:ahLst/>
            <a:cxnLst/>
            <a:rect l="l" t="t" r="r" b="b"/>
            <a:pathLst>
              <a:path w="273659">
                <a:moveTo>
                  <a:pt x="0" y="0"/>
                </a:moveTo>
                <a:lnTo>
                  <a:pt x="273659" y="0"/>
                </a:lnTo>
              </a:path>
            </a:pathLst>
          </a:custGeom>
          <a:ln w="222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36"/>
          <p:cNvSpPr/>
          <p:nvPr/>
        </p:nvSpPr>
        <p:spPr>
          <a:xfrm>
            <a:off x="1296783" y="4322521"/>
            <a:ext cx="273659" cy="0"/>
          </a:xfrm>
          <a:custGeom>
            <a:avLst/>
            <a:gdLst/>
            <a:ahLst/>
            <a:cxnLst/>
            <a:rect l="l" t="t" r="r" b="b"/>
            <a:pathLst>
              <a:path w="273659">
                <a:moveTo>
                  <a:pt x="0" y="0"/>
                </a:moveTo>
                <a:lnTo>
                  <a:pt x="273659" y="0"/>
                </a:lnTo>
              </a:path>
            </a:pathLst>
          </a:custGeom>
          <a:ln w="222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37"/>
          <p:cNvSpPr/>
          <p:nvPr/>
        </p:nvSpPr>
        <p:spPr>
          <a:xfrm>
            <a:off x="1296783" y="4379544"/>
            <a:ext cx="273659" cy="0"/>
          </a:xfrm>
          <a:custGeom>
            <a:avLst/>
            <a:gdLst/>
            <a:ahLst/>
            <a:cxnLst/>
            <a:rect l="l" t="t" r="r" b="b"/>
            <a:pathLst>
              <a:path w="273659">
                <a:moveTo>
                  <a:pt x="0" y="0"/>
                </a:moveTo>
                <a:lnTo>
                  <a:pt x="273659" y="0"/>
                </a:lnTo>
              </a:path>
            </a:pathLst>
          </a:custGeom>
          <a:ln w="222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38"/>
          <p:cNvSpPr/>
          <p:nvPr/>
        </p:nvSpPr>
        <p:spPr>
          <a:xfrm>
            <a:off x="1588679" y="4062044"/>
            <a:ext cx="64363" cy="60832"/>
          </a:xfrm>
          <a:custGeom>
            <a:avLst/>
            <a:gdLst/>
            <a:ahLst/>
            <a:cxnLst/>
            <a:rect l="l" t="t" r="r" b="b"/>
            <a:pathLst>
              <a:path w="64363" h="60832">
                <a:moveTo>
                  <a:pt x="64363" y="0"/>
                </a:moveTo>
                <a:lnTo>
                  <a:pt x="0" y="0"/>
                </a:lnTo>
                <a:lnTo>
                  <a:pt x="0" y="60832"/>
                </a:lnTo>
                <a:lnTo>
                  <a:pt x="64363" y="60832"/>
                </a:lnTo>
                <a:lnTo>
                  <a:pt x="643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39"/>
          <p:cNvSpPr/>
          <p:nvPr/>
        </p:nvSpPr>
        <p:spPr>
          <a:xfrm>
            <a:off x="1527834" y="4003496"/>
            <a:ext cx="186042" cy="58546"/>
          </a:xfrm>
          <a:custGeom>
            <a:avLst/>
            <a:gdLst/>
            <a:ahLst/>
            <a:cxnLst/>
            <a:rect l="l" t="t" r="r" b="b"/>
            <a:pathLst>
              <a:path w="186042" h="58547">
                <a:moveTo>
                  <a:pt x="186042" y="0"/>
                </a:moveTo>
                <a:lnTo>
                  <a:pt x="0" y="0"/>
                </a:lnTo>
                <a:lnTo>
                  <a:pt x="0" y="58547"/>
                </a:lnTo>
                <a:lnTo>
                  <a:pt x="186042" y="58547"/>
                </a:lnTo>
                <a:lnTo>
                  <a:pt x="1860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40"/>
          <p:cNvSpPr/>
          <p:nvPr/>
        </p:nvSpPr>
        <p:spPr>
          <a:xfrm>
            <a:off x="1588679" y="3942664"/>
            <a:ext cx="64363" cy="60833"/>
          </a:xfrm>
          <a:custGeom>
            <a:avLst/>
            <a:gdLst/>
            <a:ahLst/>
            <a:cxnLst/>
            <a:rect l="l" t="t" r="r" b="b"/>
            <a:pathLst>
              <a:path w="64363" h="60833">
                <a:moveTo>
                  <a:pt x="64363" y="0"/>
                </a:moveTo>
                <a:lnTo>
                  <a:pt x="0" y="0"/>
                </a:lnTo>
                <a:lnTo>
                  <a:pt x="0" y="60832"/>
                </a:lnTo>
                <a:lnTo>
                  <a:pt x="64363" y="60832"/>
                </a:lnTo>
                <a:lnTo>
                  <a:pt x="643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47" y="3432886"/>
            <a:ext cx="994023" cy="7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テキスト ボックス 17"/>
          <p:cNvSpPr txBox="1">
            <a:spLocks noChangeArrowheads="1"/>
          </p:cNvSpPr>
          <p:nvPr/>
        </p:nvSpPr>
        <p:spPr bwMode="auto">
          <a:xfrm>
            <a:off x="239349" y="1177915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 smtClean="0">
                <a:solidFill>
                  <a:srgbClr val="646467"/>
                </a:solidFill>
              </a:rPr>
              <a:t>不審なデータを保存しているデバイスを検出します。</a:t>
            </a:r>
            <a:endParaRPr lang="en-US" altLang="ja-JP" dirty="0">
              <a:solidFill>
                <a:srgbClr val="646467"/>
              </a:solidFill>
            </a:endParaRPr>
          </a:p>
        </p:txBody>
      </p:sp>
      <p:sp>
        <p:nvSpPr>
          <p:cNvPr id="58" name="テキスト ボックス 22"/>
          <p:cNvSpPr txBox="1">
            <a:spLocks noChangeArrowheads="1"/>
          </p:cNvSpPr>
          <p:nvPr/>
        </p:nvSpPr>
        <p:spPr bwMode="auto">
          <a:xfrm>
            <a:off x="4362317" y="2827399"/>
            <a:ext cx="36542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・マイナンバー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・クレジットカード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・銀行口座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・お客様情報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・社外秘情報　　など</a:t>
            </a:r>
            <a:endParaRPr kumimoji="1"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59" name="直線矢印コネクタ 58"/>
          <p:cNvCxnSpPr/>
          <p:nvPr/>
        </p:nvCxnSpPr>
        <p:spPr bwMode="auto">
          <a:xfrm flipV="1">
            <a:off x="6617216" y="3643006"/>
            <a:ext cx="1270881" cy="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0" name="テキスト ボックス 23"/>
          <p:cNvSpPr txBox="1">
            <a:spLocks noChangeArrowheads="1"/>
          </p:cNvSpPr>
          <p:nvPr/>
        </p:nvSpPr>
        <p:spPr bwMode="auto">
          <a:xfrm>
            <a:off x="8016554" y="2969012"/>
            <a:ext cx="4067139" cy="183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デバイスのストレージをサーチし、</a:t>
            </a:r>
            <a:endParaRPr kumimoji="1" lang="en-US" altLang="ja-JP" sz="2000" b="1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保有すべきでない情報を保存している</a:t>
            </a:r>
            <a:endParaRPr kumimoji="1" lang="en-US" altLang="ja-JP" sz="2000" b="1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デバイスを検出します。</a:t>
            </a:r>
            <a:endParaRPr kumimoji="1" lang="en-US" altLang="ja-JP" sz="2000" b="1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" name="テキスト ボックス 17"/>
          <p:cNvSpPr txBox="1">
            <a:spLocks noChangeArrowheads="1"/>
          </p:cNvSpPr>
          <p:nvPr/>
        </p:nvSpPr>
        <p:spPr bwMode="auto">
          <a:xfrm>
            <a:off x="4651810" y="5557215"/>
            <a:ext cx="6729487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ja-JP" sz="1600" b="0" dirty="0" smtClean="0">
                <a:solidFill>
                  <a:srgbClr val="646467"/>
                </a:solidFill>
              </a:rPr>
              <a:t>※</a:t>
            </a:r>
            <a:r>
              <a:rPr lang="ja-JP" altLang="en-US" sz="1600" b="0" dirty="0" smtClean="0">
                <a:solidFill>
                  <a:srgbClr val="646467"/>
                </a:solidFill>
              </a:rPr>
              <a:t>　</a:t>
            </a:r>
            <a:r>
              <a:rPr lang="en-US" altLang="ja-JP" sz="1600" b="0" dirty="0" smtClean="0">
                <a:solidFill>
                  <a:srgbClr val="646467"/>
                </a:solidFill>
              </a:rPr>
              <a:t>DDS 6</a:t>
            </a:r>
            <a:r>
              <a:rPr lang="ja-JP" altLang="en-US" sz="1600" b="0" dirty="0" smtClean="0">
                <a:solidFill>
                  <a:srgbClr val="646467"/>
                </a:solidFill>
              </a:rPr>
              <a:t>からの機能。現時点では、英語版のみ。</a:t>
            </a:r>
            <a:endParaRPr lang="en-US" altLang="ja-JP" sz="1600" b="0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64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12192000" cy="10363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位置</a:t>
            </a:r>
            <a:r>
              <a:rPr lang="ja-JP" altLang="en-US" sz="2800" b="1" dirty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情報トラッキング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2135" y="3295710"/>
            <a:ext cx="2015066" cy="122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0160000" y="2774236"/>
            <a:ext cx="101070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pic>
        <p:nvPicPr>
          <p:cNvPr id="7173" name="Picture 8" descr="devlocation_c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1599828"/>
            <a:ext cx="7503025" cy="395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テキスト ボックス 23"/>
          <p:cNvSpPr txBox="1">
            <a:spLocks noChangeArrowheads="1"/>
          </p:cNvSpPr>
          <p:nvPr/>
        </p:nvSpPr>
        <p:spPr bwMode="auto">
          <a:xfrm>
            <a:off x="1564641" y="5554242"/>
            <a:ext cx="63733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どこにデバイスがあるかを簡単に把握することができます。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特定デバイスの過去の履歴を把握することも可能です。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175" name="テキスト ボックス 17"/>
          <p:cNvSpPr txBox="1">
            <a:spLocks noChangeArrowheads="1"/>
          </p:cNvSpPr>
          <p:nvPr/>
        </p:nvSpPr>
        <p:spPr bwMode="auto">
          <a:xfrm>
            <a:off x="304800" y="1076608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デバイスの位置を地図上に表示します。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9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12192000" cy="10363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ジオフェンシング</a:t>
            </a:r>
            <a:endParaRPr lang="ja-JP" altLang="en-US" sz="2800" b="1" dirty="0">
              <a:solidFill>
                <a:schemeClr val="lt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5454" y="3586752"/>
            <a:ext cx="148350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0566572" y="2896856"/>
            <a:ext cx="95410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sp>
        <p:nvSpPr>
          <p:cNvPr id="7174" name="テキスト ボックス 23"/>
          <p:cNvSpPr txBox="1">
            <a:spLocks noChangeArrowheads="1"/>
          </p:cNvSpPr>
          <p:nvPr/>
        </p:nvSpPr>
        <p:spPr bwMode="auto">
          <a:xfrm>
            <a:off x="848783" y="5842001"/>
            <a:ext cx="6043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デバイスが盗まれたことを、いち早く検知することができます。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175" name="テキスト ボックス 17"/>
          <p:cNvSpPr txBox="1">
            <a:spLocks noChangeArrowheads="1"/>
          </p:cNvSpPr>
          <p:nvPr/>
        </p:nvSpPr>
        <p:spPr bwMode="auto">
          <a:xfrm>
            <a:off x="93768" y="1063933"/>
            <a:ext cx="11582400" cy="95410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デバイスが指定された範囲から持ち出されたら、管理者にアラートを</a:t>
            </a:r>
            <a:endParaRPr lang="en-US" altLang="ja-JP" dirty="0">
              <a:solidFill>
                <a:srgbClr val="646467"/>
              </a:solidFill>
            </a:endParaRPr>
          </a:p>
          <a:p>
            <a:r>
              <a:rPr lang="ja-JP" altLang="en-US" dirty="0">
                <a:solidFill>
                  <a:srgbClr val="646467"/>
                </a:solidFill>
              </a:rPr>
              <a:t>送信することが可能です。　</a:t>
            </a:r>
            <a:endParaRPr lang="en-US" altLang="ja-JP" dirty="0">
              <a:solidFill>
                <a:srgbClr val="646467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83" y="2352143"/>
            <a:ext cx="7882038" cy="339196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 bwMode="auto">
          <a:xfrm>
            <a:off x="4559830" y="3798960"/>
            <a:ext cx="1056117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 flipH="1">
            <a:off x="4079776" y="4048125"/>
            <a:ext cx="6623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直線矢印コネクタ 11"/>
          <p:cNvCxnSpPr/>
          <p:nvPr/>
        </p:nvCxnSpPr>
        <p:spPr bwMode="auto">
          <a:xfrm flipV="1">
            <a:off x="8189604" y="3942818"/>
            <a:ext cx="2241387" cy="138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3" name="テキスト ボックス 16"/>
          <p:cNvSpPr txBox="1">
            <a:spLocks noChangeArrowheads="1"/>
          </p:cNvSpPr>
          <p:nvPr/>
        </p:nvSpPr>
        <p:spPr bwMode="auto">
          <a:xfrm>
            <a:off x="9071860" y="3476666"/>
            <a:ext cx="1074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400" b="0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アラート</a:t>
            </a:r>
            <a:r>
              <a:rPr kumimoji="1" lang="ja-JP" altLang="en-US" sz="1400" b="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送信</a:t>
            </a:r>
            <a:endParaRPr kumimoji="1" lang="en-US" altLang="ja-JP" sz="14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14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4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98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609600" y="1783080"/>
            <a:ext cx="1117600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12192000" cy="10972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遠隔</a:t>
            </a:r>
            <a:r>
              <a:rPr lang="ja-JP" altLang="en-US" sz="2800" b="1" dirty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データ消去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4834" y="1322706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 sz="200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682" y="2546668"/>
            <a:ext cx="1694629" cy="10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524000" y="2011680"/>
            <a:ext cx="95410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43068" y="1941830"/>
            <a:ext cx="12105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盗難ＰＣ</a:t>
            </a:r>
            <a:endParaRPr kumimoji="1"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0" y="2563310"/>
            <a:ext cx="1320800" cy="100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4470401" y="2545080"/>
            <a:ext cx="3105151" cy="158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4470401" y="3049905"/>
            <a:ext cx="3105151" cy="28575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テキスト ボックス 15"/>
          <p:cNvSpPr txBox="1">
            <a:spLocks noChangeArrowheads="1"/>
          </p:cNvSpPr>
          <p:nvPr/>
        </p:nvSpPr>
        <p:spPr bwMode="auto">
          <a:xfrm>
            <a:off x="4775201" y="1783081"/>
            <a:ext cx="21932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 データ消去命令</a:t>
            </a:r>
            <a:endParaRPr kumimoji="1"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204" name="テキスト ボックス 16"/>
          <p:cNvSpPr txBox="1">
            <a:spLocks noChangeArrowheads="1"/>
          </p:cNvSpPr>
          <p:nvPr/>
        </p:nvSpPr>
        <p:spPr bwMode="auto">
          <a:xfrm>
            <a:off x="4402296" y="3480453"/>
            <a:ext cx="37353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 消去後の証明書をアップロード</a:t>
            </a:r>
            <a:endParaRPr kumimoji="1"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星 12 21"/>
          <p:cNvSpPr/>
          <p:nvPr/>
        </p:nvSpPr>
        <p:spPr bwMode="auto">
          <a:xfrm>
            <a:off x="9753600" y="3459480"/>
            <a:ext cx="1625600" cy="838200"/>
          </a:xfrm>
          <a:prstGeom prst="star12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 sz="2000">
              <a:latin typeface="Arial" pitchFamily="34" charset="0"/>
            </a:endParaRPr>
          </a:p>
        </p:txBody>
      </p:sp>
      <p:sp>
        <p:nvSpPr>
          <p:cNvPr id="8206" name="テキスト ボックス 22"/>
          <p:cNvSpPr txBox="1">
            <a:spLocks noChangeArrowheads="1"/>
          </p:cNvSpPr>
          <p:nvPr/>
        </p:nvSpPr>
        <p:spPr bwMode="auto">
          <a:xfrm>
            <a:off x="9855200" y="3688080"/>
            <a:ext cx="132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 消去</a:t>
            </a:r>
            <a:endParaRPr kumimoji="1" lang="en-US" altLang="ja-JP" sz="20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207" name="テキスト ボックス 23"/>
          <p:cNvSpPr txBox="1">
            <a:spLocks noChangeArrowheads="1"/>
          </p:cNvSpPr>
          <p:nvPr/>
        </p:nvSpPr>
        <p:spPr bwMode="auto">
          <a:xfrm>
            <a:off x="664139" y="4053144"/>
            <a:ext cx="8222123" cy="24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 消去単位：全データ消去、ＯＳ以外全消去、フォルダー単位、ファイル単位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105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 消去方法：アメリカ国立標準技術研究所（ＮＩＳＴ）８００－８８を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　　　　　　　上回る消去方法</a:t>
            </a:r>
            <a:r>
              <a:rPr kumimoji="1" lang="ja-JP" altLang="en-US" sz="2000" b="1" dirty="0" err="1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ー</a:t>
            </a: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＞復元できないように、徹底的に消します。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盗難・紛失時だけでなく、リースバックや破棄の際にも利用できます</a:t>
            </a:r>
            <a:r>
              <a:rPr kumimoji="1" lang="ja-JP" altLang="en-US" sz="2000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kumimoji="1" lang="en-US" altLang="ja-JP" sz="2000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また、消去前にファイルのバックアップを取得することもできます。</a:t>
            </a: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kumimoji="1" lang="en-US" altLang="ja-JP" sz="2000" b="1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最後にファイルにアクセスした日時を把握することができます。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208" name="テキスト ボックス 24"/>
          <p:cNvSpPr txBox="1">
            <a:spLocks noChangeArrowheads="1"/>
          </p:cNvSpPr>
          <p:nvPr/>
        </p:nvSpPr>
        <p:spPr bwMode="auto">
          <a:xfrm>
            <a:off x="325103" y="1117599"/>
            <a:ext cx="8900193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盗難・紛失時にデータを消去し、情報漏洩を防止します。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4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enda">
  <a:themeElements>
    <a:clrScheme name="ABT-2015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78BE20"/>
      </a:accent1>
      <a:accent2>
        <a:srgbClr val="62B5E5"/>
      </a:accent2>
      <a:accent3>
        <a:srgbClr val="EAAA00"/>
      </a:accent3>
      <a:accent4>
        <a:srgbClr val="A05EB5"/>
      </a:accent4>
      <a:accent5>
        <a:srgbClr val="75787B"/>
      </a:accent5>
      <a:accent6>
        <a:srgbClr val="78BE20"/>
      </a:accent6>
      <a:hlink>
        <a:srgbClr val="62B5E5"/>
      </a:hlink>
      <a:folHlink>
        <a:srgbClr val="7578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s">
  <a:themeElements>
    <a:clrScheme name="ABT-2015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78BE20"/>
      </a:accent1>
      <a:accent2>
        <a:srgbClr val="62B5E5"/>
      </a:accent2>
      <a:accent3>
        <a:srgbClr val="EAAA00"/>
      </a:accent3>
      <a:accent4>
        <a:srgbClr val="A05EB5"/>
      </a:accent4>
      <a:accent5>
        <a:srgbClr val="75787B"/>
      </a:accent5>
      <a:accent6>
        <a:srgbClr val="78BE20"/>
      </a:accent6>
      <a:hlink>
        <a:srgbClr val="62B5E5"/>
      </a:hlink>
      <a:folHlink>
        <a:srgbClr val="7578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ig Ideas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Quote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Big Ideas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Standards">
  <a:themeElements>
    <a:clrScheme name="ABT-2015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78BE20"/>
      </a:accent1>
      <a:accent2>
        <a:srgbClr val="62B5E5"/>
      </a:accent2>
      <a:accent3>
        <a:srgbClr val="EAAA00"/>
      </a:accent3>
      <a:accent4>
        <a:srgbClr val="A05EB5"/>
      </a:accent4>
      <a:accent5>
        <a:srgbClr val="75787B"/>
      </a:accent5>
      <a:accent6>
        <a:srgbClr val="78BE20"/>
      </a:accent6>
      <a:hlink>
        <a:srgbClr val="62B5E5"/>
      </a:hlink>
      <a:folHlink>
        <a:srgbClr val="7578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379A0FA0A63449E37DAF3C9F8EF3E" ma:contentTypeVersion="1" ma:contentTypeDescription="Create a new document." ma:contentTypeScope="" ma:versionID="5b25022883d79ffcb4ad2698d2927ed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E2D483-3A87-4996-9C53-9402130111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8F930-5BC7-4C78-8ECA-6E5F56DD4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5936B06-A54D-4846-8701-4AE86E236B24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ABT-Template.potx</Template>
  <TotalTime>2497</TotalTime>
  <Words>794</Words>
  <Application>Microsoft Office PowerPoint</Application>
  <PresentationFormat>ワイド画面</PresentationFormat>
  <Paragraphs>264</Paragraphs>
  <Slides>20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20</vt:i4>
      </vt:variant>
    </vt:vector>
  </HeadingPairs>
  <TitlesOfParts>
    <vt:vector size="35" baseType="lpstr">
      <vt:lpstr>.HelveticaNeueDeskInterface-Regular</vt:lpstr>
      <vt:lpstr>Lucida Grande</vt:lpstr>
      <vt:lpstr>Meiryo UI</vt:lpstr>
      <vt:lpstr>ＭＳ Ｐゴシック</vt:lpstr>
      <vt:lpstr>Arial</vt:lpstr>
      <vt:lpstr>Calibri</vt:lpstr>
      <vt:lpstr>Wingdings</vt:lpstr>
      <vt:lpstr>ABT-Template</vt:lpstr>
      <vt:lpstr>Agenda</vt:lpstr>
      <vt:lpstr>Standards</vt:lpstr>
      <vt:lpstr>Section Break</vt:lpstr>
      <vt:lpstr>Big Ideas Slide Master</vt:lpstr>
      <vt:lpstr>Quote Slide Master</vt:lpstr>
      <vt:lpstr>1_Big Ideas Slide Master</vt:lpstr>
      <vt:lpstr>1_Standards</vt:lpstr>
      <vt:lpstr>PowerPoint プレゼンテーション</vt:lpstr>
      <vt:lpstr>PowerPoint プレゼンテーション</vt:lpstr>
      <vt:lpstr>  Absolute Data &amp; Device Security(DDS)</vt:lpstr>
      <vt:lpstr>  資産管理（デバイス情報の表示）</vt:lpstr>
      <vt:lpstr>  資産管理（不審デバイスの検出）</vt:lpstr>
      <vt:lpstr>  不審データの検出</vt:lpstr>
      <vt:lpstr>  位置情報トラッキング</vt:lpstr>
      <vt:lpstr>  ジオフェンシング</vt:lpstr>
      <vt:lpstr>  遠隔データ消去</vt:lpstr>
      <vt:lpstr>遠隔ロック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田北幸治</cp:lastModifiedBy>
  <cp:revision>216</cp:revision>
  <cp:lastPrinted>2016-11-01T00:10:35Z</cp:lastPrinted>
  <dcterms:created xsi:type="dcterms:W3CDTF">2015-06-15T23:47:53Z</dcterms:created>
  <dcterms:modified xsi:type="dcterms:W3CDTF">2016-11-01T00:12:16Z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0x010100CA4379A0FA0A63449E37DAF3C9F8EF3E</vt:lpwstr>
  </property>
</Properties>
</file>